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31"/>
  </p:notesMasterIdLst>
  <p:sldIdLst>
    <p:sldId id="257" r:id="rId2"/>
    <p:sldId id="263" r:id="rId3"/>
    <p:sldId id="259" r:id="rId4"/>
    <p:sldId id="264" r:id="rId5"/>
    <p:sldId id="265" r:id="rId6"/>
    <p:sldId id="322" r:id="rId7"/>
    <p:sldId id="266" r:id="rId8"/>
    <p:sldId id="299" r:id="rId9"/>
    <p:sldId id="321" r:id="rId10"/>
    <p:sldId id="295" r:id="rId11"/>
    <p:sldId id="296" r:id="rId12"/>
    <p:sldId id="297" r:id="rId13"/>
    <p:sldId id="269" r:id="rId14"/>
    <p:sldId id="261" r:id="rId15"/>
    <p:sldId id="271" r:id="rId16"/>
    <p:sldId id="298" r:id="rId17"/>
    <p:sldId id="273" r:id="rId18"/>
    <p:sldId id="274" r:id="rId19"/>
    <p:sldId id="275" r:id="rId20"/>
    <p:sldId id="276" r:id="rId21"/>
    <p:sldId id="277" r:id="rId22"/>
    <p:sldId id="278" r:id="rId23"/>
    <p:sldId id="279" r:id="rId24"/>
    <p:sldId id="289" r:id="rId25"/>
    <p:sldId id="281" r:id="rId26"/>
    <p:sldId id="280" r:id="rId27"/>
    <p:sldId id="282" r:id="rId28"/>
    <p:sldId id="272"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4694" autoAdjust="0"/>
  </p:normalViewPr>
  <p:slideViewPr>
    <p:cSldViewPr snapToGrid="0">
      <p:cViewPr varScale="1">
        <p:scale>
          <a:sx n="59" d="100"/>
          <a:sy n="59" d="100"/>
        </p:scale>
        <p:origin x="88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E269760B-E013-4A0A-917E-D9E4F27AF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25A312F7-12CE-494C-82E1-C1A2A42931B3}" type="slidenum">
              <a:rPr lang="ar-SA" altLang="en-US" smtClean="0"/>
              <a:pPr algn="l">
                <a:spcBef>
                  <a:spcPct val="0"/>
                </a:spcBef>
              </a:pPr>
              <a:t>11</a:t>
            </a:fld>
            <a:endParaRPr lang="en-US" altLang="en-US"/>
          </a:p>
        </p:txBody>
      </p:sp>
      <p:sp>
        <p:nvSpPr>
          <p:cNvPr id="11267" name="Rectangle 2">
            <a:extLst>
              <a:ext uri="{FF2B5EF4-FFF2-40B4-BE49-F238E27FC236}">
                <a16:creationId xmlns:a16="http://schemas.microsoft.com/office/drawing/2014/main" id="{D9580B7A-C8AC-4D3D-9479-2BAE18C4F6D5}"/>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B7F398AE-CCF5-4740-A369-678ABD6DE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most simple straightforward way for transform calculation </a:t>
            </a:r>
          </a:p>
          <a:p>
            <a:pPr algn="l" rtl="0" eaLnBrk="1" hangingPunct="1"/>
            <a:r>
              <a:rPr lang="en-US" altLang="en-US"/>
              <a:t>Weighted sum </a:t>
            </a:r>
          </a:p>
          <a:p>
            <a:pPr algn="l" rtl="0" eaLnBrk="1" hangingPunct="1"/>
            <a:r>
              <a:rPr lang="en-US" altLang="en-US"/>
              <a:t>Easy to understand but complicated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F385075-0800-48C9-B787-4FF53BBE68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8D2E05B4-B4F2-4DD9-895C-4F928A8011E5}" type="slidenum">
              <a:rPr lang="ar-SA" altLang="en-US" smtClean="0"/>
              <a:pPr algn="l">
                <a:spcBef>
                  <a:spcPct val="0"/>
                </a:spcBef>
              </a:pPr>
              <a:t>12</a:t>
            </a:fld>
            <a:endParaRPr lang="en-US" altLang="en-US"/>
          </a:p>
        </p:txBody>
      </p:sp>
      <p:sp>
        <p:nvSpPr>
          <p:cNvPr id="13315" name="Rectangle 2">
            <a:extLst>
              <a:ext uri="{FF2B5EF4-FFF2-40B4-BE49-F238E27FC236}">
                <a16:creationId xmlns:a16="http://schemas.microsoft.com/office/drawing/2014/main" id="{7B5EF39C-45B9-4EC9-BDA2-CA8D89C5E5C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B5921EE5-D542-4BC0-82D4-3894B4CB35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most simple straightforward way for transform calculation </a:t>
            </a:r>
          </a:p>
          <a:p>
            <a:pPr algn="l" rtl="0" eaLnBrk="1" hangingPunct="1"/>
            <a:r>
              <a:rPr lang="en-US" altLang="en-US"/>
              <a:t>Weighted sum </a:t>
            </a:r>
          </a:p>
          <a:p>
            <a:pPr algn="l" rtl="0" eaLnBrk="1" hangingPunct="1"/>
            <a:r>
              <a:rPr lang="en-US" altLang="en-US"/>
              <a:t>Easy to understand but complicated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55B3B7-C19C-4EE0-B97D-BF50F605ED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A1CFC54F-268B-42D1-9CE1-7B77FD73C366}" type="slidenum">
              <a:rPr lang="ar-SA" altLang="en-US" smtClean="0"/>
              <a:pPr algn="l">
                <a:spcBef>
                  <a:spcPct val="0"/>
                </a:spcBef>
              </a:pPr>
              <a:t>15</a:t>
            </a:fld>
            <a:endParaRPr lang="en-US" altLang="en-US"/>
          </a:p>
        </p:txBody>
      </p:sp>
      <p:sp>
        <p:nvSpPr>
          <p:cNvPr id="28675" name="Rectangle 2">
            <a:extLst>
              <a:ext uri="{FF2B5EF4-FFF2-40B4-BE49-F238E27FC236}">
                <a16:creationId xmlns:a16="http://schemas.microsoft.com/office/drawing/2014/main" id="{46FDA8D4-1A7E-406A-BDA2-E92649E1F32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1C4516E-DCB4-4FBB-9DFF-9AB6B94496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Our opinion about  transform algorithm quality based on several measures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16</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66A5901E-A8A1-4061-8999-7DA1064EBF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E3EFF01-EEB7-4D22-8ACC-ABA8BBBAE3E3}" type="slidenum">
              <a:rPr lang="ar-SA" altLang="en-US" smtClean="0"/>
              <a:pPr algn="l">
                <a:spcBef>
                  <a:spcPct val="0"/>
                </a:spcBef>
              </a:pPr>
              <a:t>17</a:t>
            </a:fld>
            <a:endParaRPr lang="en-US" altLang="en-US"/>
          </a:p>
        </p:txBody>
      </p:sp>
      <p:sp>
        <p:nvSpPr>
          <p:cNvPr id="32771" name="Rectangle 2">
            <a:extLst>
              <a:ext uri="{FF2B5EF4-FFF2-40B4-BE49-F238E27FC236}">
                <a16:creationId xmlns:a16="http://schemas.microsoft.com/office/drawing/2014/main" id="{D4A074B6-8158-450C-A0ED-CC8E501069D0}"/>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AFDE8147-1DB0-496D-9206-F7C30F2B9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I’ll start by demonstrating the main ideas in 2D …</a:t>
            </a:r>
          </a:p>
          <a:p>
            <a:pPr algn="l" rtl="0" eaLnBrk="1" hangingPunct="1"/>
            <a:r>
              <a:rPr lang="en-US" altLang="en-US"/>
              <a:t>The distribution of weights for line integral is similar for parallel  line segments up to appropriate shifts</a:t>
            </a:r>
            <a:endParaRPr lang="el-G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D69F7059-0E30-4411-919C-16D49C7235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0219DED4-DB29-4943-A080-6FB66DA83448}" type="slidenum">
              <a:rPr lang="ar-SA" altLang="en-US" smtClean="0"/>
              <a:pPr algn="l">
                <a:spcBef>
                  <a:spcPct val="0"/>
                </a:spcBef>
              </a:pPr>
              <a:t>18</a:t>
            </a:fld>
            <a:endParaRPr lang="en-US" altLang="en-US"/>
          </a:p>
        </p:txBody>
      </p:sp>
      <p:sp>
        <p:nvSpPr>
          <p:cNvPr id="34819" name="Rectangle 2">
            <a:extLst>
              <a:ext uri="{FF2B5EF4-FFF2-40B4-BE49-F238E27FC236}">
                <a16:creationId xmlns:a16="http://schemas.microsoft.com/office/drawing/2014/main" id="{E534A9CA-668A-46A1-A356-550C09D1B504}"/>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6B5FF25-A9AD-4E5F-8159-F53762917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Note that weighted sum of all columns results in array of X-ray coefficients corresponding to parallel set of lines</a:t>
            </a:r>
            <a:endParaRPr lang="el-G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65BAA0D-D680-4A94-AC98-5B422E9023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962CBF6B-FF86-4EEF-9AC3-845605972914}" type="slidenum">
              <a:rPr lang="ar-SA" altLang="en-US"/>
              <a:pPr algn="l">
                <a:spcBef>
                  <a:spcPct val="0"/>
                </a:spcBef>
              </a:pPr>
              <a:t>19</a:t>
            </a:fld>
            <a:endParaRPr lang="en-US" altLang="en-US"/>
          </a:p>
        </p:txBody>
      </p:sp>
      <p:sp>
        <p:nvSpPr>
          <p:cNvPr id="48131" name="Rectangle 2">
            <a:extLst>
              <a:ext uri="{FF2B5EF4-FFF2-40B4-BE49-F238E27FC236}">
                <a16:creationId xmlns:a16="http://schemas.microsoft.com/office/drawing/2014/main" id="{D4B2760C-9780-4A4F-8DBC-B58A4734FA78}"/>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569B0F6E-3D45-4C90-B594-F7B29C532C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So this is the idea , now I will explain algorithm formally </a:t>
            </a:r>
          </a:p>
          <a:p>
            <a:pPr algn="l" rtl="0" eaLnBrk="1" hangingPunct="1"/>
            <a:r>
              <a:rPr lang="en-US" altLang="en-US"/>
              <a:t>First we calculate intersections of line segments with grid planes, we analyze intersections of line with zero intercept …</a:t>
            </a:r>
          </a:p>
          <a:p>
            <a:pPr algn="l" rtl="0" eaLnBrk="1" hangingPunct="1"/>
            <a:r>
              <a:rPr lang="en-US" altLang="en-US"/>
              <a:t>So we will know for each column if to make shift and weight to multiply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20</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23FCAAF4-2BA1-459C-9A28-E0E30ED8B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DC4E96A-F04B-469A-B12B-35B1D5259212}" type="slidenum">
              <a:rPr lang="ar-SA" altLang="en-US"/>
              <a:pPr algn="l">
                <a:spcBef>
                  <a:spcPct val="0"/>
                </a:spcBef>
              </a:pPr>
              <a:t>21</a:t>
            </a:fld>
            <a:endParaRPr lang="en-US" altLang="en-US"/>
          </a:p>
        </p:txBody>
      </p:sp>
      <p:sp>
        <p:nvSpPr>
          <p:cNvPr id="52227" name="Rectangle 2">
            <a:extLst>
              <a:ext uri="{FF2B5EF4-FFF2-40B4-BE49-F238E27FC236}">
                <a16:creationId xmlns:a16="http://schemas.microsoft.com/office/drawing/2014/main" id="{441D0DF7-188C-473C-A143-37604A28CEC7}"/>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7C085ED-8F73-4018-9706-D38005A1CA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algebraic form of algorithm</a:t>
            </a:r>
          </a:p>
          <a:p>
            <a:pPr algn="l" rtl="0" eaLnBrk="1" hangingPunct="1"/>
            <a:endParaRPr lang="en-US" altLang="en-US"/>
          </a:p>
          <a:p>
            <a:pPr algn="l" rtl="0" eaLnBrk="1" hangingPunct="1"/>
            <a:r>
              <a:rPr lang="en-US" altLang="en-US"/>
              <a:t>Where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60B22FF-7D50-406A-8EE4-AF07A3F00B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AC0372E-3795-456A-964B-587F31EF4898}" type="slidenum">
              <a:rPr lang="ar-SA" altLang="en-US" smtClean="0"/>
              <a:pPr algn="l">
                <a:spcBef>
                  <a:spcPct val="0"/>
                </a:spcBef>
              </a:pPr>
              <a:t>22</a:t>
            </a:fld>
            <a:endParaRPr lang="en-US" altLang="en-US"/>
          </a:p>
        </p:txBody>
      </p:sp>
      <p:sp>
        <p:nvSpPr>
          <p:cNvPr id="36867" name="Rectangle 2">
            <a:extLst>
              <a:ext uri="{FF2B5EF4-FFF2-40B4-BE49-F238E27FC236}">
                <a16:creationId xmlns:a16="http://schemas.microsoft.com/office/drawing/2014/main" id="{5324A208-1339-46A5-A172-23F45182BFE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35DE4AEF-D6B5-40CA-984F-28D1D723E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Theoretically  O(log n) against O(n) , but in fact algorithm is comparative with FSS up to very high practical data cubes.</a:t>
            </a:r>
          </a:p>
          <a:p>
            <a:pPr algn="l" rtl="0" eaLnBrk="1" hangingPunct="1"/>
            <a:r>
              <a:rPr lang="en-US" altLang="en-US"/>
              <a:t>Due to serial access, simplicity. </a:t>
            </a:r>
          </a:p>
          <a:p>
            <a:pPr algn="l" rtl="0" eaLnBrk="1" hangingPunct="1"/>
            <a:r>
              <a:rPr lang="en-US" altLang="en-US"/>
              <a:t>Pentium III , 1Gb speed , 512 Mb RAM, 512 KB CASH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7AA8565-AA7D-41AF-82BF-C49CCB175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1C026774-4789-4EB1-BB5D-BC2351E6D7DF}" type="slidenum">
              <a:rPr lang="ar-SA" altLang="en-US" smtClean="0"/>
              <a:pPr algn="l">
                <a:spcBef>
                  <a:spcPct val="0"/>
                </a:spcBef>
              </a:pPr>
              <a:t>23</a:t>
            </a:fld>
            <a:endParaRPr lang="en-US" altLang="en-US"/>
          </a:p>
        </p:txBody>
      </p:sp>
      <p:sp>
        <p:nvSpPr>
          <p:cNvPr id="38915" name="Rectangle 2">
            <a:extLst>
              <a:ext uri="{FF2B5EF4-FFF2-40B4-BE49-F238E27FC236}">
                <a16:creationId xmlns:a16="http://schemas.microsoft.com/office/drawing/2014/main" id="{9E4AE944-A957-407C-9985-E664E2B570B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CC092B-52F1-44ED-BD2E-D70965B86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736E5E7-4E87-4C02-B016-588BC21EB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5465F80A-99AD-4DAE-B9FE-28DFBC7B0AF2}" type="slidenum">
              <a:rPr lang="ar-SA" altLang="en-US" smtClean="0"/>
              <a:pPr algn="l">
                <a:spcBef>
                  <a:spcPct val="0"/>
                </a:spcBef>
              </a:pPr>
              <a:t>25</a:t>
            </a:fld>
            <a:endParaRPr lang="en-US" altLang="en-US"/>
          </a:p>
        </p:txBody>
      </p:sp>
      <p:sp>
        <p:nvSpPr>
          <p:cNvPr id="41987" name="Rectangle 2">
            <a:extLst>
              <a:ext uri="{FF2B5EF4-FFF2-40B4-BE49-F238E27FC236}">
                <a16:creationId xmlns:a16="http://schemas.microsoft.com/office/drawing/2014/main" id="{DCE64F73-7451-4319-8840-769968975CB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BE93813-A9F8-4E8C-BAA8-E74517280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27</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mc:Choice xmlns:a14="http://schemas.microsoft.com/office/drawing/2010/main"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FBE96507-6E89-4A77-B861-3A04C67A421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22263EDF-FF75-4611-9C23-EC67815EE77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D6FDAB36-78E1-4091-87A9-A91A9C071B0F}"/>
              </a:ext>
            </a:extLst>
          </p:cNvPr>
          <p:cNvSpPr>
            <a:spLocks noGrp="1" noChangeArrowheads="1"/>
          </p:cNvSpPr>
          <p:nvPr>
            <p:ph type="sldNum" sz="quarter" idx="12"/>
          </p:nvPr>
        </p:nvSpPr>
        <p:spPr>
          <a:ln/>
        </p:spPr>
        <p:txBody>
          <a:bodyPr/>
          <a:lstStyle>
            <a:lvl1pPr>
              <a:defRPr/>
            </a:lvl1pPr>
          </a:lstStyle>
          <a:p>
            <a:pPr>
              <a:defRPr/>
            </a:pPr>
            <a:fld id="{12827149-BDF6-4B5B-BEF2-A399BA580D95}" type="slidenum">
              <a:rPr lang="ar-SA" altLang="en-US"/>
              <a:pPr>
                <a:defRPr/>
              </a:pPr>
              <a:t>‹#›</a:t>
            </a:fld>
            <a:endParaRPr lang="en-US" altLang="en-US"/>
          </a:p>
        </p:txBody>
      </p:sp>
    </p:spTree>
    <p:extLst>
      <p:ext uri="{BB962C8B-B14F-4D97-AF65-F5344CB8AC3E}">
        <p14:creationId xmlns:p14="http://schemas.microsoft.com/office/powerpoint/2010/main" val="1454618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 id="2147483764" r:id="rId13"/>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10.xml"/><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42.pn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18.xml"/><Relationship Id="rId7" Type="http://schemas.openxmlformats.org/officeDocument/2006/relationships/oleObject" Target="../embeddings/oleObject6.bin"/><Relationship Id="rId12"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9.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51.wmf"/><Relationship Id="rId4" Type="http://schemas.openxmlformats.org/officeDocument/2006/relationships/image" Target="../media/image53.png"/><Relationship Id="rId9"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6.e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70.png"/><Relationship Id="rId7" Type="http://schemas.openxmlformats.org/officeDocument/2006/relationships/hyperlink" Target="../SHAS_PP/10.av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hyperlink" Target="Clip0003.avi"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006C290-420F-4D4E-ADA6-2556B770FCFA}"/>
              </a:ext>
            </a:extLst>
          </p:cNvPr>
          <p:cNvSpPr>
            <a:spLocks noGrp="1" noChangeArrowheads="1"/>
          </p:cNvSpPr>
          <p:nvPr>
            <p:ph type="title"/>
          </p:nvPr>
        </p:nvSpPr>
        <p:spPr>
          <a:xfrm>
            <a:off x="1981200" y="185738"/>
            <a:ext cx="8229600" cy="1371600"/>
          </a:xfrm>
        </p:spPr>
        <p:txBody>
          <a:bodyPr>
            <a:normAutofit fontScale="90000"/>
          </a:bodyPr>
          <a:lstStyle/>
          <a:p>
            <a:pPr algn="ctr" eaLnBrk="1" hangingPunct="1"/>
            <a:r>
              <a:rPr lang="en-US" altLang="en-US" sz="1700"/>
              <a:t>(</a:t>
            </a:r>
            <a:r>
              <a:rPr lang="en-US" altLang="en-US" sz="1500"/>
              <a:t>Background</a:t>
            </a:r>
            <a:r>
              <a:rPr lang="en-US" altLang="en-US" sz="1700"/>
              <a:t>)</a:t>
            </a:r>
            <a:br>
              <a:rPr lang="en-US" altLang="en-US" sz="3800"/>
            </a:br>
            <a:r>
              <a:rPr lang="en-US" altLang="en-US" sz="3800"/>
              <a:t> </a:t>
            </a:r>
            <a:r>
              <a:rPr lang="en-US" altLang="en-US" sz="3400"/>
              <a:t>Computation of the Discrete X-ray Transform.</a:t>
            </a:r>
            <a:r>
              <a:rPr lang="en-US" altLang="en-US" sz="3800"/>
              <a:t> </a:t>
            </a:r>
            <a:r>
              <a:rPr lang="en-US" altLang="en-US" sz="3000"/>
              <a:t>Direct Evaluation Methods</a:t>
            </a:r>
          </a:p>
        </p:txBody>
      </p:sp>
      <p:grpSp>
        <p:nvGrpSpPr>
          <p:cNvPr id="10243" name="Group 3">
            <a:extLst>
              <a:ext uri="{FF2B5EF4-FFF2-40B4-BE49-F238E27FC236}">
                <a16:creationId xmlns:a16="http://schemas.microsoft.com/office/drawing/2014/main" id="{BF3CE3AA-6909-4F13-90D5-6649643BC92E}"/>
              </a:ext>
            </a:extLst>
          </p:cNvPr>
          <p:cNvGrpSpPr>
            <a:grpSpLocks/>
          </p:cNvGrpSpPr>
          <p:nvPr/>
        </p:nvGrpSpPr>
        <p:grpSpPr bwMode="auto">
          <a:xfrm>
            <a:off x="3857625" y="1555751"/>
            <a:ext cx="4038600" cy="3025775"/>
            <a:chOff x="975" y="1162"/>
            <a:chExt cx="3267" cy="2448"/>
          </a:xfrm>
        </p:grpSpPr>
        <p:pic>
          <p:nvPicPr>
            <p:cNvPr id="10253" name="Picture 4" descr="cube">
              <a:extLst>
                <a:ext uri="{FF2B5EF4-FFF2-40B4-BE49-F238E27FC236}">
                  <a16:creationId xmlns:a16="http://schemas.microsoft.com/office/drawing/2014/main" id="{9C9F818B-9E71-4C07-A8E8-B8514DF3C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162"/>
              <a:ext cx="326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54" name="Group 5">
              <a:extLst>
                <a:ext uri="{FF2B5EF4-FFF2-40B4-BE49-F238E27FC236}">
                  <a16:creationId xmlns:a16="http://schemas.microsoft.com/office/drawing/2014/main" id="{4EE997FD-2F60-4582-9E74-B21E2D3CE6C1}"/>
                </a:ext>
              </a:extLst>
            </p:cNvPr>
            <p:cNvGrpSpPr>
              <a:grpSpLocks/>
            </p:cNvGrpSpPr>
            <p:nvPr/>
          </p:nvGrpSpPr>
          <p:grpSpPr bwMode="auto">
            <a:xfrm>
              <a:off x="1520" y="1480"/>
              <a:ext cx="2313" cy="1799"/>
              <a:chOff x="2880" y="1980"/>
              <a:chExt cx="4140" cy="3431"/>
            </a:xfrm>
          </p:grpSpPr>
          <p:sp>
            <p:nvSpPr>
              <p:cNvPr id="10255" name="Text Box 6">
                <a:extLst>
                  <a:ext uri="{FF2B5EF4-FFF2-40B4-BE49-F238E27FC236}">
                    <a16:creationId xmlns:a16="http://schemas.microsoft.com/office/drawing/2014/main" id="{DA5FCD31-7B96-4006-9F47-E1B01A9A1BFE}"/>
                  </a:ext>
                </a:extLst>
              </p:cNvPr>
              <p:cNvSpPr txBox="1">
                <a:spLocks noChangeArrowheads="1"/>
              </p:cNvSpPr>
              <p:nvPr/>
            </p:nvSpPr>
            <p:spPr bwMode="auto">
              <a:xfrm>
                <a:off x="5217" y="1980"/>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1</a:t>
                </a:r>
                <a:endParaRPr lang="en-US" altLang="en-US" sz="1800"/>
              </a:p>
            </p:txBody>
          </p:sp>
          <p:sp>
            <p:nvSpPr>
              <p:cNvPr id="10256" name="Text Box 7">
                <a:extLst>
                  <a:ext uri="{FF2B5EF4-FFF2-40B4-BE49-F238E27FC236}">
                    <a16:creationId xmlns:a16="http://schemas.microsoft.com/office/drawing/2014/main" id="{5FAF293B-EEFB-42A0-A8D2-F198BFB1F68D}"/>
                  </a:ext>
                </a:extLst>
              </p:cNvPr>
              <p:cNvSpPr txBox="1">
                <a:spLocks noChangeArrowheads="1"/>
              </p:cNvSpPr>
              <p:nvPr/>
            </p:nvSpPr>
            <p:spPr bwMode="auto">
              <a:xfrm>
                <a:off x="3059" y="2005"/>
                <a:ext cx="540"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0</a:t>
                </a:r>
                <a:endParaRPr lang="en-US" altLang="en-US" sz="1800"/>
              </a:p>
            </p:txBody>
          </p:sp>
          <p:sp>
            <p:nvSpPr>
              <p:cNvPr id="10257" name="Text Box 8">
                <a:extLst>
                  <a:ext uri="{FF2B5EF4-FFF2-40B4-BE49-F238E27FC236}">
                    <a16:creationId xmlns:a16="http://schemas.microsoft.com/office/drawing/2014/main" id="{E1DEF39A-0C19-4A82-AC2D-508D94303769}"/>
                  </a:ext>
                </a:extLst>
              </p:cNvPr>
              <p:cNvSpPr txBox="1">
                <a:spLocks noChangeArrowheads="1"/>
              </p:cNvSpPr>
              <p:nvPr/>
            </p:nvSpPr>
            <p:spPr bwMode="auto">
              <a:xfrm>
                <a:off x="5217" y="2879"/>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3</a:t>
                </a:r>
                <a:endParaRPr lang="en-US" altLang="en-US" sz="1800"/>
              </a:p>
            </p:txBody>
          </p:sp>
          <p:sp>
            <p:nvSpPr>
              <p:cNvPr id="10258" name="Text Box 9">
                <a:extLst>
                  <a:ext uri="{FF2B5EF4-FFF2-40B4-BE49-F238E27FC236}">
                    <a16:creationId xmlns:a16="http://schemas.microsoft.com/office/drawing/2014/main" id="{1C1E3514-37DC-4F47-AC4B-2F5B45B82627}"/>
                  </a:ext>
                </a:extLst>
              </p:cNvPr>
              <p:cNvSpPr txBox="1">
                <a:spLocks noChangeArrowheads="1"/>
              </p:cNvSpPr>
              <p:nvPr/>
            </p:nvSpPr>
            <p:spPr bwMode="auto">
              <a:xfrm>
                <a:off x="6301" y="3803"/>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3</a:t>
                </a:r>
                <a:endParaRPr lang="en-US" altLang="en-US" sz="1800"/>
              </a:p>
            </p:txBody>
          </p:sp>
          <p:sp>
            <p:nvSpPr>
              <p:cNvPr id="10259" name="Text Box 10">
                <a:extLst>
                  <a:ext uri="{FF2B5EF4-FFF2-40B4-BE49-F238E27FC236}">
                    <a16:creationId xmlns:a16="http://schemas.microsoft.com/office/drawing/2014/main" id="{9D902C5C-F5B0-4B68-9F35-91EC014DF8D5}"/>
                  </a:ext>
                </a:extLst>
              </p:cNvPr>
              <p:cNvSpPr txBox="1">
                <a:spLocks noChangeArrowheads="1"/>
              </p:cNvSpPr>
              <p:nvPr/>
            </p:nvSpPr>
            <p:spPr bwMode="auto">
              <a:xfrm>
                <a:off x="4141" y="4676"/>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3</a:t>
                </a:r>
                <a:endParaRPr lang="en-US" altLang="en-US" sz="1800"/>
              </a:p>
            </p:txBody>
          </p:sp>
          <p:sp>
            <p:nvSpPr>
              <p:cNvPr id="10260" name="Text Box 11">
                <a:extLst>
                  <a:ext uri="{FF2B5EF4-FFF2-40B4-BE49-F238E27FC236}">
                    <a16:creationId xmlns:a16="http://schemas.microsoft.com/office/drawing/2014/main" id="{598B7B97-82CF-4767-A28A-C7DEF7B363C6}"/>
                  </a:ext>
                </a:extLst>
              </p:cNvPr>
              <p:cNvSpPr txBox="1">
                <a:spLocks noChangeArrowheads="1"/>
              </p:cNvSpPr>
              <p:nvPr/>
            </p:nvSpPr>
            <p:spPr bwMode="auto">
              <a:xfrm>
                <a:off x="6301" y="4703"/>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4</a:t>
                </a:r>
                <a:endParaRPr lang="en-US" altLang="en-US" sz="1800"/>
              </a:p>
            </p:txBody>
          </p:sp>
          <p:sp>
            <p:nvSpPr>
              <p:cNvPr id="10261" name="Text Box 12">
                <a:extLst>
                  <a:ext uri="{FF2B5EF4-FFF2-40B4-BE49-F238E27FC236}">
                    <a16:creationId xmlns:a16="http://schemas.microsoft.com/office/drawing/2014/main" id="{4989316A-86F1-4072-A6D1-EA273F458F43}"/>
                  </a:ext>
                </a:extLst>
              </p:cNvPr>
              <p:cNvSpPr txBox="1">
                <a:spLocks noChangeArrowheads="1"/>
              </p:cNvSpPr>
              <p:nvPr/>
            </p:nvSpPr>
            <p:spPr bwMode="auto">
              <a:xfrm>
                <a:off x="3071" y="3803"/>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6</a:t>
                </a:r>
                <a:endParaRPr lang="en-US" altLang="en-US" sz="1800"/>
              </a:p>
            </p:txBody>
          </p:sp>
          <p:sp>
            <p:nvSpPr>
              <p:cNvPr id="10262" name="Text Box 13">
                <a:extLst>
                  <a:ext uri="{FF2B5EF4-FFF2-40B4-BE49-F238E27FC236}">
                    <a16:creationId xmlns:a16="http://schemas.microsoft.com/office/drawing/2014/main" id="{2157E13A-4EB4-4EFD-802F-F669CD1CF3EB}"/>
                  </a:ext>
                </a:extLst>
              </p:cNvPr>
              <p:cNvSpPr txBox="1">
                <a:spLocks noChangeArrowheads="1"/>
              </p:cNvSpPr>
              <p:nvPr/>
            </p:nvSpPr>
            <p:spPr bwMode="auto">
              <a:xfrm>
                <a:off x="4141" y="2879"/>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5</a:t>
                </a:r>
                <a:endParaRPr lang="en-US" altLang="en-US" sz="1800"/>
              </a:p>
            </p:txBody>
          </p:sp>
          <p:sp>
            <p:nvSpPr>
              <p:cNvPr id="10263" name="Text Box 14">
                <a:extLst>
                  <a:ext uri="{FF2B5EF4-FFF2-40B4-BE49-F238E27FC236}">
                    <a16:creationId xmlns:a16="http://schemas.microsoft.com/office/drawing/2014/main" id="{D2B2C285-37CC-4081-81AC-707F784E04AE}"/>
                  </a:ext>
                </a:extLst>
              </p:cNvPr>
              <p:cNvSpPr txBox="1">
                <a:spLocks noChangeArrowheads="1"/>
              </p:cNvSpPr>
              <p:nvPr/>
            </p:nvSpPr>
            <p:spPr bwMode="auto">
              <a:xfrm>
                <a:off x="3059" y="4703"/>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latin typeface="Times New Roman" panose="02020603050405020304" pitchFamily="18" charset="0"/>
                  </a:rPr>
                  <a:t>9</a:t>
                </a:r>
                <a:endParaRPr lang="en-US" altLang="en-US" sz="1800"/>
              </a:p>
            </p:txBody>
          </p:sp>
          <p:sp>
            <p:nvSpPr>
              <p:cNvPr id="10264" name="Text Box 15">
                <a:extLst>
                  <a:ext uri="{FF2B5EF4-FFF2-40B4-BE49-F238E27FC236}">
                    <a16:creationId xmlns:a16="http://schemas.microsoft.com/office/drawing/2014/main" id="{26F83415-022F-4CCF-A87B-CF14F11DE062}"/>
                  </a:ext>
                </a:extLst>
              </p:cNvPr>
              <p:cNvSpPr txBox="1">
                <a:spLocks noChangeArrowheads="1"/>
              </p:cNvSpPr>
              <p:nvPr/>
            </p:nvSpPr>
            <p:spPr bwMode="auto">
              <a:xfrm>
                <a:off x="5228" y="4705"/>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8</a:t>
                </a:r>
                <a:endParaRPr lang="en-US" altLang="en-US" sz="1800"/>
              </a:p>
            </p:txBody>
          </p:sp>
          <p:sp>
            <p:nvSpPr>
              <p:cNvPr id="10265" name="Text Box 16">
                <a:extLst>
                  <a:ext uri="{FF2B5EF4-FFF2-40B4-BE49-F238E27FC236}">
                    <a16:creationId xmlns:a16="http://schemas.microsoft.com/office/drawing/2014/main" id="{91EEA2ED-088C-4302-850C-8A3BF4E1C57C}"/>
                  </a:ext>
                </a:extLst>
              </p:cNvPr>
              <p:cNvSpPr txBox="1">
                <a:spLocks noChangeArrowheads="1"/>
              </p:cNvSpPr>
              <p:nvPr/>
            </p:nvSpPr>
            <p:spPr bwMode="auto">
              <a:xfrm>
                <a:off x="6301" y="2005"/>
                <a:ext cx="490"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9</a:t>
                </a:r>
                <a:endParaRPr lang="en-US" altLang="en-US" sz="1800"/>
              </a:p>
            </p:txBody>
          </p:sp>
          <p:sp>
            <p:nvSpPr>
              <p:cNvPr id="10266" name="Text Box 17">
                <a:extLst>
                  <a:ext uri="{FF2B5EF4-FFF2-40B4-BE49-F238E27FC236}">
                    <a16:creationId xmlns:a16="http://schemas.microsoft.com/office/drawing/2014/main" id="{C1673F69-DE71-44DC-A0EB-F47C1D2BFE7B}"/>
                  </a:ext>
                </a:extLst>
              </p:cNvPr>
              <p:cNvSpPr txBox="1">
                <a:spLocks noChangeArrowheads="1"/>
              </p:cNvSpPr>
              <p:nvPr/>
            </p:nvSpPr>
            <p:spPr bwMode="auto">
              <a:xfrm>
                <a:off x="2880" y="2879"/>
                <a:ext cx="708"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latin typeface="Times New Roman" panose="02020603050405020304" pitchFamily="18" charset="0"/>
                  </a:rPr>
                  <a:t>10</a:t>
                </a:r>
                <a:endParaRPr lang="en-US" altLang="en-US" sz="1800"/>
              </a:p>
            </p:txBody>
          </p:sp>
          <p:sp>
            <p:nvSpPr>
              <p:cNvPr id="10267" name="Text Box 18">
                <a:extLst>
                  <a:ext uri="{FF2B5EF4-FFF2-40B4-BE49-F238E27FC236}">
                    <a16:creationId xmlns:a16="http://schemas.microsoft.com/office/drawing/2014/main" id="{9B9CFD4C-9F14-423D-8194-B51B7B73FEF5}"/>
                  </a:ext>
                </a:extLst>
              </p:cNvPr>
              <p:cNvSpPr txBox="1">
                <a:spLocks noChangeArrowheads="1"/>
              </p:cNvSpPr>
              <p:nvPr/>
            </p:nvSpPr>
            <p:spPr bwMode="auto">
              <a:xfrm>
                <a:off x="5171" y="3806"/>
                <a:ext cx="713"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latin typeface="Times New Roman" panose="02020603050405020304" pitchFamily="18" charset="0"/>
                  </a:rPr>
                  <a:t>10</a:t>
                </a:r>
                <a:endParaRPr lang="en-US" altLang="en-US" sz="1800"/>
              </a:p>
            </p:txBody>
          </p:sp>
          <p:sp>
            <p:nvSpPr>
              <p:cNvPr id="10268" name="Text Box 19">
                <a:extLst>
                  <a:ext uri="{FF2B5EF4-FFF2-40B4-BE49-F238E27FC236}">
                    <a16:creationId xmlns:a16="http://schemas.microsoft.com/office/drawing/2014/main" id="{0F39FA2D-169A-44B0-99D6-44A5998C05D5}"/>
                  </a:ext>
                </a:extLst>
              </p:cNvPr>
              <p:cNvSpPr txBox="1">
                <a:spLocks noChangeArrowheads="1"/>
              </p:cNvSpPr>
              <p:nvPr/>
            </p:nvSpPr>
            <p:spPr bwMode="auto">
              <a:xfrm>
                <a:off x="6253" y="2879"/>
                <a:ext cx="76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latin typeface="Times New Roman" panose="02020603050405020304" pitchFamily="18" charset="0"/>
                  </a:rPr>
                  <a:t>10</a:t>
                </a:r>
                <a:endParaRPr lang="en-US" altLang="en-US" sz="1800"/>
              </a:p>
            </p:txBody>
          </p:sp>
          <p:sp>
            <p:nvSpPr>
              <p:cNvPr id="10269" name="Text Box 20">
                <a:extLst>
                  <a:ext uri="{FF2B5EF4-FFF2-40B4-BE49-F238E27FC236}">
                    <a16:creationId xmlns:a16="http://schemas.microsoft.com/office/drawing/2014/main" id="{6DC6643C-B989-4F9E-902A-1A7B508C6327}"/>
                  </a:ext>
                </a:extLst>
              </p:cNvPr>
              <p:cNvSpPr txBox="1">
                <a:spLocks noChangeArrowheads="1"/>
              </p:cNvSpPr>
              <p:nvPr/>
            </p:nvSpPr>
            <p:spPr bwMode="auto">
              <a:xfrm>
                <a:off x="4141" y="3781"/>
                <a:ext cx="48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solidFill>
                      <a:srgbClr val="FFFFFF"/>
                    </a:solidFill>
                    <a:latin typeface="Times New Roman" panose="02020603050405020304" pitchFamily="18" charset="0"/>
                  </a:rPr>
                  <a:t>8</a:t>
                </a:r>
                <a:endParaRPr lang="en-US" altLang="en-US" sz="1800"/>
              </a:p>
            </p:txBody>
          </p:sp>
          <p:sp>
            <p:nvSpPr>
              <p:cNvPr id="10270" name="Text Box 21">
                <a:extLst>
                  <a:ext uri="{FF2B5EF4-FFF2-40B4-BE49-F238E27FC236}">
                    <a16:creationId xmlns:a16="http://schemas.microsoft.com/office/drawing/2014/main" id="{2A94C273-4E5B-449F-AF55-2A41C1D0EA3E}"/>
                  </a:ext>
                </a:extLst>
              </p:cNvPr>
              <p:cNvSpPr txBox="1">
                <a:spLocks noChangeArrowheads="1"/>
              </p:cNvSpPr>
              <p:nvPr/>
            </p:nvSpPr>
            <p:spPr bwMode="auto">
              <a:xfrm>
                <a:off x="4150" y="1980"/>
                <a:ext cx="488"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2400" b="1" noProof="1">
                    <a:latin typeface="Times New Roman" panose="02020603050405020304" pitchFamily="18" charset="0"/>
                  </a:rPr>
                  <a:t>9</a:t>
                </a:r>
                <a:endParaRPr lang="en-US" altLang="en-US" sz="1800"/>
              </a:p>
            </p:txBody>
          </p:sp>
        </p:grpSp>
      </p:grpSp>
      <p:sp>
        <p:nvSpPr>
          <p:cNvPr id="114710" name="Line 22">
            <a:extLst>
              <a:ext uri="{FF2B5EF4-FFF2-40B4-BE49-F238E27FC236}">
                <a16:creationId xmlns:a16="http://schemas.microsoft.com/office/drawing/2014/main" id="{B26F9E98-819F-4AC2-8BD5-5F91C3126E03}"/>
              </a:ext>
            </a:extLst>
          </p:cNvPr>
          <p:cNvSpPr>
            <a:spLocks noChangeShapeType="1"/>
          </p:cNvSpPr>
          <p:nvPr/>
        </p:nvSpPr>
        <p:spPr bwMode="auto">
          <a:xfrm flipV="1">
            <a:off x="4370389" y="2419350"/>
            <a:ext cx="3094037" cy="1798638"/>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0245" name="Object 23">
            <a:extLst>
              <a:ext uri="{FF2B5EF4-FFF2-40B4-BE49-F238E27FC236}">
                <a16:creationId xmlns:a16="http://schemas.microsoft.com/office/drawing/2014/main" id="{44EA1DDC-51E2-48D8-AB38-9E2A42DA4B25}"/>
              </a:ext>
            </a:extLst>
          </p:cNvPr>
          <p:cNvGraphicFramePr>
            <a:graphicFrameLocks noGrp="1" noChangeAspect="1"/>
          </p:cNvGraphicFramePr>
          <p:nvPr>
            <p:ph sz="quarter" idx="2"/>
          </p:nvPr>
        </p:nvGraphicFramePr>
        <p:xfrm>
          <a:off x="2208214" y="4405313"/>
          <a:ext cx="3887787" cy="895350"/>
        </p:xfrm>
        <a:graphic>
          <a:graphicData uri="http://schemas.openxmlformats.org/presentationml/2006/ole">
            <mc:AlternateContent xmlns:mc="http://schemas.openxmlformats.org/markup-compatibility/2006">
              <mc:Choice xmlns:v="urn:schemas-microsoft-com:vml" Requires="v">
                <p:oleObj spid="_x0000_s3166" name="משוואה" r:id="rId5" imgW="1803400" imgH="355600" progId="Equation.3">
                  <p:embed/>
                </p:oleObj>
              </mc:Choice>
              <mc:Fallback>
                <p:oleObj name="משוואה" r:id="rId5" imgW="1803400" imgH="355600" progId="Equation.3">
                  <p:embed/>
                  <p:pic>
                    <p:nvPicPr>
                      <p:cNvPr id="10245" name="Object 23">
                        <a:extLst>
                          <a:ext uri="{FF2B5EF4-FFF2-40B4-BE49-F238E27FC236}">
                            <a16:creationId xmlns:a16="http://schemas.microsoft.com/office/drawing/2014/main" id="{44EA1DDC-51E2-48D8-AB38-9E2A42DA4B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4405313"/>
                        <a:ext cx="3887787"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Text Box 24">
            <a:extLst>
              <a:ext uri="{FF2B5EF4-FFF2-40B4-BE49-F238E27FC236}">
                <a16:creationId xmlns:a16="http://schemas.microsoft.com/office/drawing/2014/main" id="{E08C83CA-267F-4737-946B-194A6771DD23}"/>
              </a:ext>
            </a:extLst>
          </p:cNvPr>
          <p:cNvSpPr txBox="1">
            <a:spLocks noChangeArrowheads="1"/>
          </p:cNvSpPr>
          <p:nvPr/>
        </p:nvSpPr>
        <p:spPr bwMode="auto">
          <a:xfrm>
            <a:off x="1992313" y="5229226"/>
            <a:ext cx="194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endParaRPr lang="en-US" altLang="en-US" sz="1800"/>
          </a:p>
        </p:txBody>
      </p:sp>
      <p:graphicFrame>
        <p:nvGraphicFramePr>
          <p:cNvPr id="10247" name="Object 25">
            <a:extLst>
              <a:ext uri="{FF2B5EF4-FFF2-40B4-BE49-F238E27FC236}">
                <a16:creationId xmlns:a16="http://schemas.microsoft.com/office/drawing/2014/main" id="{11807B8C-9EDC-4F1F-A781-64FE33E1D755}"/>
              </a:ext>
            </a:extLst>
          </p:cNvPr>
          <p:cNvGraphicFramePr>
            <a:graphicFrameLocks noGrp="1" noChangeAspect="1"/>
          </p:cNvGraphicFramePr>
          <p:nvPr>
            <p:ph sz="quarter" idx="3"/>
          </p:nvPr>
        </p:nvGraphicFramePr>
        <p:xfrm>
          <a:off x="2208213" y="5248276"/>
          <a:ext cx="6191250" cy="917575"/>
        </p:xfrm>
        <a:graphic>
          <a:graphicData uri="http://schemas.openxmlformats.org/presentationml/2006/ole">
            <mc:AlternateContent xmlns:mc="http://schemas.openxmlformats.org/markup-compatibility/2006">
              <mc:Choice xmlns:v="urn:schemas-microsoft-com:vml" Requires="v">
                <p:oleObj spid="_x0000_s3167" name="משוואה" r:id="rId7" imgW="2654300" imgH="393700" progId="Equation.3">
                  <p:embed/>
                </p:oleObj>
              </mc:Choice>
              <mc:Fallback>
                <p:oleObj name="משוואה" r:id="rId7" imgW="2654300" imgH="393700" progId="Equation.3">
                  <p:embed/>
                  <p:pic>
                    <p:nvPicPr>
                      <p:cNvPr id="10247" name="Object 25">
                        <a:extLst>
                          <a:ext uri="{FF2B5EF4-FFF2-40B4-BE49-F238E27FC236}">
                            <a16:creationId xmlns:a16="http://schemas.microsoft.com/office/drawing/2014/main" id="{11807B8C-9EDC-4F1F-A781-64FE33E1D7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3" y="5248276"/>
                        <a:ext cx="619125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14" name="Line 26">
            <a:extLst>
              <a:ext uri="{FF2B5EF4-FFF2-40B4-BE49-F238E27FC236}">
                <a16:creationId xmlns:a16="http://schemas.microsoft.com/office/drawing/2014/main" id="{0FB6318F-9921-4DD6-97A0-2D95409A46CE}"/>
              </a:ext>
            </a:extLst>
          </p:cNvPr>
          <p:cNvSpPr>
            <a:spLocks noChangeShapeType="1"/>
          </p:cNvSpPr>
          <p:nvPr/>
        </p:nvSpPr>
        <p:spPr bwMode="auto">
          <a:xfrm flipV="1">
            <a:off x="4367213" y="3787775"/>
            <a:ext cx="792162" cy="431800"/>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14715" name="Line 27">
            <a:extLst>
              <a:ext uri="{FF2B5EF4-FFF2-40B4-BE49-F238E27FC236}">
                <a16:creationId xmlns:a16="http://schemas.microsoft.com/office/drawing/2014/main" id="{3E456CD3-6F90-41E7-9AD4-E0412E3FC705}"/>
              </a:ext>
            </a:extLst>
          </p:cNvPr>
          <p:cNvSpPr>
            <a:spLocks noChangeShapeType="1"/>
          </p:cNvSpPr>
          <p:nvPr/>
        </p:nvSpPr>
        <p:spPr bwMode="auto">
          <a:xfrm flipV="1">
            <a:off x="4367213" y="3644901"/>
            <a:ext cx="1008062" cy="574675"/>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14716" name="Line 28">
            <a:extLst>
              <a:ext uri="{FF2B5EF4-FFF2-40B4-BE49-F238E27FC236}">
                <a16:creationId xmlns:a16="http://schemas.microsoft.com/office/drawing/2014/main" id="{520AFFA5-F414-4D18-AA66-08A2752CFDF7}"/>
              </a:ext>
            </a:extLst>
          </p:cNvPr>
          <p:cNvSpPr>
            <a:spLocks noChangeShapeType="1"/>
          </p:cNvSpPr>
          <p:nvPr/>
        </p:nvSpPr>
        <p:spPr bwMode="auto">
          <a:xfrm flipV="1">
            <a:off x="4367214" y="3284539"/>
            <a:ext cx="1584325" cy="935037"/>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14717" name="Line 29">
            <a:extLst>
              <a:ext uri="{FF2B5EF4-FFF2-40B4-BE49-F238E27FC236}">
                <a16:creationId xmlns:a16="http://schemas.microsoft.com/office/drawing/2014/main" id="{54A057FD-D7F2-48BA-895E-ABF3A3EA9011}"/>
              </a:ext>
            </a:extLst>
          </p:cNvPr>
          <p:cNvSpPr>
            <a:spLocks noChangeShapeType="1"/>
          </p:cNvSpPr>
          <p:nvPr/>
        </p:nvSpPr>
        <p:spPr bwMode="auto">
          <a:xfrm flipV="1">
            <a:off x="4367213" y="2995613"/>
            <a:ext cx="2089150" cy="1223962"/>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14718" name="Line 30">
            <a:extLst>
              <a:ext uri="{FF2B5EF4-FFF2-40B4-BE49-F238E27FC236}">
                <a16:creationId xmlns:a16="http://schemas.microsoft.com/office/drawing/2014/main" id="{0D1C8290-82A9-4257-B03F-EF84BCFF5E4F}"/>
              </a:ext>
            </a:extLst>
          </p:cNvPr>
          <p:cNvSpPr>
            <a:spLocks noChangeShapeType="1"/>
          </p:cNvSpPr>
          <p:nvPr/>
        </p:nvSpPr>
        <p:spPr bwMode="auto">
          <a:xfrm flipV="1">
            <a:off x="4367214" y="2852739"/>
            <a:ext cx="2376487" cy="1366837"/>
          </a:xfrm>
          <a:prstGeom prst="line">
            <a:avLst/>
          </a:prstGeom>
          <a:noFill/>
          <a:ln w="57150">
            <a:solidFill>
              <a:srgbClr val="0000FF"/>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4710"/>
                                        </p:tgtEl>
                                        <p:attrNameLst>
                                          <p:attrName>style.visibility</p:attrName>
                                        </p:attrNameLst>
                                      </p:cBhvr>
                                      <p:to>
                                        <p:strVal val="visible"/>
                                      </p:to>
                                    </p:set>
                                    <p:animEffect transition="in" filter="wipe(down)">
                                      <p:cBhvr>
                                        <p:cTn id="7" dur="500"/>
                                        <p:tgtEl>
                                          <p:spTgt spid="1147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4714"/>
                                        </p:tgtEl>
                                        <p:attrNameLst>
                                          <p:attrName>style.visibility</p:attrName>
                                        </p:attrNameLst>
                                      </p:cBhvr>
                                      <p:to>
                                        <p:strVal val="visible"/>
                                      </p:to>
                                    </p:set>
                                    <p:animEffect transition="in" filter="blinds(horizontal)">
                                      <p:cBhvr>
                                        <p:cTn id="12" dur="500"/>
                                        <p:tgtEl>
                                          <p:spTgt spid="114714"/>
                                        </p:tgtEl>
                                      </p:cBhvr>
                                    </p:animEffect>
                                  </p:childTnLst>
                                </p:cTn>
                              </p:par>
                            </p:childTnLst>
                          </p:cTn>
                        </p:par>
                        <p:par>
                          <p:cTn id="13" fill="hold" nodeType="afterGroup">
                            <p:stCondLst>
                              <p:cond delay="500"/>
                            </p:stCondLst>
                            <p:childTnLst>
                              <p:par>
                                <p:cTn id="14" presetID="3" presetClass="entr" presetSubtype="10" fill="hold" nodeType="afterEffect">
                                  <p:stCondLst>
                                    <p:cond delay="500"/>
                                  </p:stCondLst>
                                  <p:childTnLst>
                                    <p:set>
                                      <p:cBhvr>
                                        <p:cTn id="15" dur="1" fill="hold">
                                          <p:stCondLst>
                                            <p:cond delay="0"/>
                                          </p:stCondLst>
                                        </p:cTn>
                                        <p:tgtEl>
                                          <p:spTgt spid="114715"/>
                                        </p:tgtEl>
                                        <p:attrNameLst>
                                          <p:attrName>style.visibility</p:attrName>
                                        </p:attrNameLst>
                                      </p:cBhvr>
                                      <p:to>
                                        <p:strVal val="visible"/>
                                      </p:to>
                                    </p:set>
                                    <p:animEffect transition="in" filter="blinds(horizontal)">
                                      <p:cBhvr>
                                        <p:cTn id="16" dur="500"/>
                                        <p:tgtEl>
                                          <p:spTgt spid="114715"/>
                                        </p:tgtEl>
                                      </p:cBhvr>
                                    </p:animEffect>
                                  </p:childTnLst>
                                </p:cTn>
                              </p:par>
                            </p:childTnLst>
                          </p:cTn>
                        </p:par>
                        <p:par>
                          <p:cTn id="17" fill="hold" nodeType="afterGroup">
                            <p:stCondLst>
                              <p:cond delay="1500"/>
                            </p:stCondLst>
                            <p:childTnLst>
                              <p:par>
                                <p:cTn id="18" presetID="3" presetClass="entr" presetSubtype="10" fill="hold" nodeType="afterEffect">
                                  <p:stCondLst>
                                    <p:cond delay="500"/>
                                  </p:stCondLst>
                                  <p:childTnLst>
                                    <p:set>
                                      <p:cBhvr>
                                        <p:cTn id="19" dur="1" fill="hold">
                                          <p:stCondLst>
                                            <p:cond delay="0"/>
                                          </p:stCondLst>
                                        </p:cTn>
                                        <p:tgtEl>
                                          <p:spTgt spid="114716"/>
                                        </p:tgtEl>
                                        <p:attrNameLst>
                                          <p:attrName>style.visibility</p:attrName>
                                        </p:attrNameLst>
                                      </p:cBhvr>
                                      <p:to>
                                        <p:strVal val="visible"/>
                                      </p:to>
                                    </p:set>
                                    <p:animEffect transition="in" filter="blinds(horizontal)">
                                      <p:cBhvr>
                                        <p:cTn id="20" dur="500"/>
                                        <p:tgtEl>
                                          <p:spTgt spid="114716"/>
                                        </p:tgtEl>
                                      </p:cBhvr>
                                    </p:animEffect>
                                  </p:childTnLst>
                                </p:cTn>
                              </p:par>
                            </p:childTnLst>
                          </p:cTn>
                        </p:par>
                        <p:par>
                          <p:cTn id="21" fill="hold" nodeType="afterGroup">
                            <p:stCondLst>
                              <p:cond delay="2500"/>
                            </p:stCondLst>
                            <p:childTnLst>
                              <p:par>
                                <p:cTn id="22" presetID="3" presetClass="entr" presetSubtype="10" fill="hold" nodeType="afterEffect">
                                  <p:stCondLst>
                                    <p:cond delay="500"/>
                                  </p:stCondLst>
                                  <p:childTnLst>
                                    <p:set>
                                      <p:cBhvr>
                                        <p:cTn id="23" dur="1" fill="hold">
                                          <p:stCondLst>
                                            <p:cond delay="0"/>
                                          </p:stCondLst>
                                        </p:cTn>
                                        <p:tgtEl>
                                          <p:spTgt spid="114717"/>
                                        </p:tgtEl>
                                        <p:attrNameLst>
                                          <p:attrName>style.visibility</p:attrName>
                                        </p:attrNameLst>
                                      </p:cBhvr>
                                      <p:to>
                                        <p:strVal val="visible"/>
                                      </p:to>
                                    </p:set>
                                    <p:animEffect transition="in" filter="blinds(horizontal)">
                                      <p:cBhvr>
                                        <p:cTn id="24" dur="500"/>
                                        <p:tgtEl>
                                          <p:spTgt spid="114717"/>
                                        </p:tgtEl>
                                      </p:cBhvr>
                                    </p:animEffect>
                                  </p:childTnLst>
                                </p:cTn>
                              </p:par>
                            </p:childTnLst>
                          </p:cTn>
                        </p:par>
                        <p:par>
                          <p:cTn id="25" fill="hold" nodeType="afterGroup">
                            <p:stCondLst>
                              <p:cond delay="3500"/>
                            </p:stCondLst>
                            <p:childTnLst>
                              <p:par>
                                <p:cTn id="26" presetID="3" presetClass="entr" presetSubtype="10" fill="hold" nodeType="afterEffect">
                                  <p:stCondLst>
                                    <p:cond delay="500"/>
                                  </p:stCondLst>
                                  <p:childTnLst>
                                    <p:set>
                                      <p:cBhvr>
                                        <p:cTn id="27" dur="1" fill="hold">
                                          <p:stCondLst>
                                            <p:cond delay="0"/>
                                          </p:stCondLst>
                                        </p:cTn>
                                        <p:tgtEl>
                                          <p:spTgt spid="114718"/>
                                        </p:tgtEl>
                                        <p:attrNameLst>
                                          <p:attrName>style.visibility</p:attrName>
                                        </p:attrNameLst>
                                      </p:cBhvr>
                                      <p:to>
                                        <p:strVal val="visible"/>
                                      </p:to>
                                    </p:set>
                                    <p:animEffect transition="in" filter="blinds(horizontal)">
                                      <p:cBhvr>
                                        <p:cTn id="28" dur="500"/>
                                        <p:tgtEl>
                                          <p:spTgt spid="114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94409C9-7D0C-4EAF-9C87-D260A719A9BF}"/>
              </a:ext>
            </a:extLst>
          </p:cNvPr>
          <p:cNvSpPr>
            <a:spLocks noGrp="1" noChangeArrowheads="1"/>
          </p:cNvSpPr>
          <p:nvPr>
            <p:ph type="title"/>
          </p:nvPr>
        </p:nvSpPr>
        <p:spPr>
          <a:xfrm>
            <a:off x="1981200" y="185738"/>
            <a:ext cx="8229600" cy="1371600"/>
          </a:xfrm>
        </p:spPr>
        <p:txBody>
          <a:bodyPr>
            <a:normAutofit fontScale="90000"/>
          </a:bodyPr>
          <a:lstStyle/>
          <a:p>
            <a:pPr algn="ctr" eaLnBrk="1" hangingPunct="1"/>
            <a:r>
              <a:rPr lang="en-US" altLang="en-US" sz="1700"/>
              <a:t>(</a:t>
            </a:r>
            <a:r>
              <a:rPr lang="en-US" altLang="en-US" sz="1500"/>
              <a:t>Background</a:t>
            </a:r>
            <a:r>
              <a:rPr lang="en-US" altLang="en-US" sz="1700"/>
              <a:t>)</a:t>
            </a:r>
            <a:br>
              <a:rPr lang="en-US" altLang="en-US" sz="3800"/>
            </a:br>
            <a:r>
              <a:rPr lang="en-US" altLang="en-US" sz="3800"/>
              <a:t> </a:t>
            </a:r>
            <a:r>
              <a:rPr lang="en-US" altLang="en-US" sz="3400"/>
              <a:t>Computation of the Discrete X-ray Transform.</a:t>
            </a:r>
            <a:r>
              <a:rPr lang="en-US" altLang="en-US" sz="3800"/>
              <a:t> </a:t>
            </a:r>
            <a:r>
              <a:rPr lang="en-US" altLang="en-US" sz="3000"/>
              <a:t>Fourier-Domain Based Methods</a:t>
            </a:r>
          </a:p>
        </p:txBody>
      </p:sp>
      <p:graphicFrame>
        <p:nvGraphicFramePr>
          <p:cNvPr id="12291" name="Object 33">
            <a:extLst>
              <a:ext uri="{FF2B5EF4-FFF2-40B4-BE49-F238E27FC236}">
                <a16:creationId xmlns:a16="http://schemas.microsoft.com/office/drawing/2014/main" id="{FDEAD001-1060-43A3-A70C-A77F300347F5}"/>
              </a:ext>
            </a:extLst>
          </p:cNvPr>
          <p:cNvGraphicFramePr>
            <a:graphicFrameLocks noChangeAspect="1"/>
          </p:cNvGraphicFramePr>
          <p:nvPr/>
        </p:nvGraphicFramePr>
        <p:xfrm>
          <a:off x="2208213" y="2270125"/>
          <a:ext cx="5327650" cy="2216150"/>
        </p:xfrm>
        <a:graphic>
          <a:graphicData uri="http://schemas.openxmlformats.org/presentationml/2006/ole">
            <mc:AlternateContent xmlns:mc="http://schemas.openxmlformats.org/markup-compatibility/2006">
              <mc:Choice xmlns:v="urn:schemas-microsoft-com:vml" Requires="v">
                <p:oleObj spid="_x0000_s4144" name="משוואה" r:id="rId4" imgW="2876498" imgH="1162143" progId="Equation.3">
                  <p:embed/>
                </p:oleObj>
              </mc:Choice>
              <mc:Fallback>
                <p:oleObj name="משוואה" r:id="rId4" imgW="2876498" imgH="1162143" progId="Equation.3">
                  <p:embed/>
                  <p:pic>
                    <p:nvPicPr>
                      <p:cNvPr id="12291" name="Object 33">
                        <a:extLst>
                          <a:ext uri="{FF2B5EF4-FFF2-40B4-BE49-F238E27FC236}">
                            <a16:creationId xmlns:a16="http://schemas.microsoft.com/office/drawing/2014/main" id="{FDEAD001-1060-43A3-A70C-A77F30034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270125"/>
                        <a:ext cx="5327650" cy="221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2" name="Text Box 34">
            <a:extLst>
              <a:ext uri="{FF2B5EF4-FFF2-40B4-BE49-F238E27FC236}">
                <a16:creationId xmlns:a16="http://schemas.microsoft.com/office/drawing/2014/main" id="{73291F55-4B52-45A1-BF99-74D5A45D1426}"/>
              </a:ext>
            </a:extLst>
          </p:cNvPr>
          <p:cNvSpPr txBox="1">
            <a:spLocks noChangeArrowheads="1"/>
          </p:cNvSpPr>
          <p:nvPr/>
        </p:nvSpPr>
        <p:spPr bwMode="auto">
          <a:xfrm>
            <a:off x="4008438" y="1693863"/>
            <a:ext cx="371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400" b="1">
                <a:latin typeface="Times New Roman" panose="02020603050405020304" pitchFamily="18" charset="0"/>
              </a:rPr>
              <a:t>Projection-Slice Theorem</a:t>
            </a:r>
          </a:p>
        </p:txBody>
      </p:sp>
      <p:sp>
        <p:nvSpPr>
          <p:cNvPr id="12293" name="Text Box 35">
            <a:extLst>
              <a:ext uri="{FF2B5EF4-FFF2-40B4-BE49-F238E27FC236}">
                <a16:creationId xmlns:a16="http://schemas.microsoft.com/office/drawing/2014/main" id="{48F25950-659B-4960-82B9-BDB96EA636F5}"/>
              </a:ext>
            </a:extLst>
          </p:cNvPr>
          <p:cNvSpPr txBox="1">
            <a:spLocks noChangeArrowheads="1"/>
          </p:cNvSpPr>
          <p:nvPr/>
        </p:nvSpPr>
        <p:spPr bwMode="auto">
          <a:xfrm>
            <a:off x="2208213" y="4581525"/>
            <a:ext cx="67691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800"/>
              <a:t>Equivalent to computing integrals over trigonometric interpolation of the sampled image. Tied to slope-intercept system.</a:t>
            </a:r>
          </a:p>
          <a:p>
            <a:pPr algn="l" rtl="0" eaLnBrk="1" hangingPunct="1">
              <a:spcBef>
                <a:spcPct val="50000"/>
              </a:spcBef>
              <a:buClrTx/>
              <a:buSzTx/>
              <a:buFontTx/>
              <a:buNone/>
            </a:pPr>
            <a:r>
              <a:rPr lang="en-US" altLang="en-US" sz="1800"/>
              <a:t>Computational Complexity – O(</a:t>
            </a:r>
            <a:r>
              <a:rPr lang="en-US" altLang="en-US" sz="1800" i="1"/>
              <a:t>log(N))</a:t>
            </a:r>
            <a:r>
              <a:rPr lang="en-US" altLang="en-US" sz="1800"/>
              <a:t> per coefficient</a:t>
            </a:r>
          </a:p>
        </p:txBody>
      </p:sp>
      <p:sp>
        <p:nvSpPr>
          <p:cNvPr id="12294" name="Text Box 36">
            <a:extLst>
              <a:ext uri="{FF2B5EF4-FFF2-40B4-BE49-F238E27FC236}">
                <a16:creationId xmlns:a16="http://schemas.microsoft.com/office/drawing/2014/main" id="{8B5BE1F0-3247-41D9-8740-A13E9DBB02CA}"/>
              </a:ext>
            </a:extLst>
          </p:cNvPr>
          <p:cNvSpPr txBox="1">
            <a:spLocks noChangeArrowheads="1"/>
          </p:cNvSpPr>
          <p:nvPr/>
        </p:nvSpPr>
        <p:spPr bwMode="auto">
          <a:xfrm>
            <a:off x="2208214" y="5799138"/>
            <a:ext cx="540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800" i="1"/>
              <a:t>Fast Slant Stack (2003), Averbuch  et. al. </a:t>
            </a:r>
          </a:p>
        </p:txBody>
      </p:sp>
      <p:pic>
        <p:nvPicPr>
          <p:cNvPr id="12295" name="Picture 37">
            <a:extLst>
              <a:ext uri="{FF2B5EF4-FFF2-40B4-BE49-F238E27FC236}">
                <a16:creationId xmlns:a16="http://schemas.microsoft.com/office/drawing/2014/main" id="{A7FB9151-0441-43EC-AC0B-0FBB00D7B5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662" r="7069"/>
          <a:stretch>
            <a:fillRect/>
          </a:stretch>
        </p:blipFill>
        <p:spPr bwMode="auto">
          <a:xfrm>
            <a:off x="7537451" y="2132013"/>
            <a:ext cx="273526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E35C017-B75F-47AA-8687-EDE49521F1A5}"/>
              </a:ext>
            </a:extLst>
          </p:cNvPr>
          <p:cNvSpPr>
            <a:spLocks noGrp="1" noChangeArrowheads="1"/>
          </p:cNvSpPr>
          <p:nvPr>
            <p:ph type="title"/>
          </p:nvPr>
        </p:nvSpPr>
        <p:spPr>
          <a:xfrm>
            <a:off x="1981200" y="260351"/>
            <a:ext cx="8229600" cy="1368425"/>
          </a:xfrm>
        </p:spPr>
        <p:txBody>
          <a:bodyPr>
            <a:normAutofit fontScale="90000"/>
          </a:bodyPr>
          <a:lstStyle/>
          <a:p>
            <a:pPr algn="ctr" eaLnBrk="1" hangingPunct="1"/>
            <a:r>
              <a:rPr lang="en-US" altLang="en-US" sz="1700"/>
              <a:t>(SHAS)</a:t>
            </a:r>
            <a:br>
              <a:rPr lang="en-US" altLang="en-US" sz="1700"/>
            </a:br>
            <a:r>
              <a:rPr lang="en-US" altLang="en-US" sz="3400"/>
              <a:t>Motivation: Desired X-Ray Transform Algorithm Performance Measures</a:t>
            </a:r>
          </a:p>
        </p:txBody>
      </p:sp>
      <p:sp>
        <p:nvSpPr>
          <p:cNvPr id="27651" name="Text Box 3">
            <a:extLst>
              <a:ext uri="{FF2B5EF4-FFF2-40B4-BE49-F238E27FC236}">
                <a16:creationId xmlns:a16="http://schemas.microsoft.com/office/drawing/2014/main" id="{7F170843-0B0E-478B-8493-AA26B7D3526F}"/>
              </a:ext>
            </a:extLst>
          </p:cNvPr>
          <p:cNvSpPr txBox="1">
            <a:spLocks noChangeArrowheads="1"/>
          </p:cNvSpPr>
          <p:nvPr/>
        </p:nvSpPr>
        <p:spPr bwMode="auto">
          <a:xfrm>
            <a:off x="2278064" y="1989138"/>
            <a:ext cx="77057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800"/>
              <a:t> Accuracy </a:t>
            </a:r>
            <a:r>
              <a:rPr lang="en-US" altLang="en-US" sz="2000" b="1"/>
              <a:t>(</a:t>
            </a:r>
            <a:r>
              <a:rPr lang="en-US" altLang="en-US" sz="2000"/>
              <a:t>with respect to Direct Evaluation and piecewise constant interpolation of digital image</a:t>
            </a:r>
            <a:r>
              <a:rPr lang="en-US" altLang="en-US" sz="2000" b="1"/>
              <a:t>)</a:t>
            </a:r>
          </a:p>
          <a:p>
            <a:pPr algn="l" rtl="0" eaLnBrk="1" hangingPunct="1">
              <a:spcBef>
                <a:spcPct val="50000"/>
              </a:spcBef>
              <a:buClrTx/>
              <a:buSzTx/>
              <a:buFontTx/>
              <a:buChar char="•"/>
            </a:pPr>
            <a:r>
              <a:rPr lang="en-US" altLang="en-US" sz="2800"/>
              <a:t> Speed </a:t>
            </a:r>
            <a:endParaRPr lang="en-US" altLang="en-US" sz="2000"/>
          </a:p>
          <a:p>
            <a:pPr algn="l" rtl="0" eaLnBrk="1" hangingPunct="1">
              <a:spcBef>
                <a:spcPct val="50000"/>
              </a:spcBef>
              <a:buClrTx/>
              <a:buSzTx/>
              <a:buFontTx/>
              <a:buChar char="•"/>
            </a:pPr>
            <a:r>
              <a:rPr lang="en-US" altLang="en-US" sz="2800"/>
              <a:t> Memory access </a:t>
            </a:r>
            <a:r>
              <a:rPr lang="en-US" altLang="en-US" sz="2000"/>
              <a:t>(Sequential/non-sequential )</a:t>
            </a:r>
          </a:p>
          <a:p>
            <a:pPr algn="l" rtl="0" eaLnBrk="1" hangingPunct="1">
              <a:spcBef>
                <a:spcPct val="50000"/>
              </a:spcBef>
              <a:buClrTx/>
              <a:buSzTx/>
              <a:buFontTx/>
              <a:buChar char="•"/>
            </a:pPr>
            <a:r>
              <a:rPr lang="en-US" altLang="en-US" sz="2800"/>
              <a:t> Flexibility of line sets definition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EC6C70A-5A27-4EE1-8579-4987FEA42A0B}"/>
              </a:ext>
            </a:extLst>
          </p:cNvPr>
          <p:cNvSpPr>
            <a:spLocks noChangeArrowheads="1"/>
          </p:cNvSpPr>
          <p:nvPr/>
        </p:nvSpPr>
        <p:spPr bwMode="auto">
          <a:xfrm>
            <a:off x="4087233" y="17033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1747" name="Rectangle 3">
            <a:extLst>
              <a:ext uri="{FF2B5EF4-FFF2-40B4-BE49-F238E27FC236}">
                <a16:creationId xmlns:a16="http://schemas.microsoft.com/office/drawing/2014/main" id="{41DE1FEF-30D7-43ED-BC92-39F4CD90F24C}"/>
              </a:ext>
            </a:extLst>
          </p:cNvPr>
          <p:cNvSpPr>
            <a:spLocks noChangeArrowheads="1"/>
          </p:cNvSpPr>
          <p:nvPr/>
        </p:nvSpPr>
        <p:spPr bwMode="auto">
          <a:xfrm>
            <a:off x="1981200" y="241300"/>
            <a:ext cx="8229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700" dirty="0">
                <a:solidFill>
                  <a:schemeClr val="tx2"/>
                </a:solidFill>
                <a:latin typeface="Garamond" panose="02020404030301010803" pitchFamily="18" charset="0"/>
              </a:rPr>
              <a:t>(Algorithm)</a:t>
            </a:r>
            <a:br>
              <a:rPr lang="en-US" altLang="en-US" sz="4200" dirty="0">
                <a:solidFill>
                  <a:schemeClr val="tx2"/>
                </a:solidFill>
                <a:latin typeface="Garamond" panose="02020404030301010803" pitchFamily="18" charset="0"/>
              </a:rPr>
            </a:br>
            <a:r>
              <a:rPr lang="en-US" altLang="en-US" sz="4200" dirty="0">
                <a:solidFill>
                  <a:schemeClr val="tx2"/>
                </a:solidFill>
                <a:latin typeface="Garamond" panose="02020404030301010803" pitchFamily="18" charset="0"/>
              </a:rPr>
              <a:t>O</a:t>
            </a:r>
            <a:r>
              <a:rPr lang="en-US" altLang="en-US" sz="3400" dirty="0">
                <a:solidFill>
                  <a:schemeClr val="tx2"/>
                </a:solidFill>
                <a:latin typeface="Garamond" panose="02020404030301010803" pitchFamily="18" charset="0"/>
              </a:rPr>
              <a:t>bservation</a:t>
            </a:r>
          </a:p>
        </p:txBody>
      </p:sp>
      <p:sp>
        <p:nvSpPr>
          <p:cNvPr id="31748" name="Rectangle 4">
            <a:extLst>
              <a:ext uri="{FF2B5EF4-FFF2-40B4-BE49-F238E27FC236}">
                <a16:creationId xmlns:a16="http://schemas.microsoft.com/office/drawing/2014/main" id="{B47BF537-C997-4B1B-B013-79CAB1FD46F5}"/>
              </a:ext>
            </a:extLst>
          </p:cNvPr>
          <p:cNvSpPr>
            <a:spLocks noChangeArrowheads="1"/>
          </p:cNvSpPr>
          <p:nvPr/>
        </p:nvSpPr>
        <p:spPr bwMode="auto">
          <a:xfrm>
            <a:off x="10483270" y="-122872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aphicFrame>
        <p:nvGraphicFramePr>
          <p:cNvPr id="75781" name="Group 5">
            <a:extLst>
              <a:ext uri="{FF2B5EF4-FFF2-40B4-BE49-F238E27FC236}">
                <a16:creationId xmlns:a16="http://schemas.microsoft.com/office/drawing/2014/main" id="{CFB4D735-B277-48EA-B773-FD2FFBB522CA}"/>
              </a:ext>
            </a:extLst>
          </p:cNvPr>
          <p:cNvGraphicFramePr>
            <a:graphicFrameLocks noGrp="1"/>
          </p:cNvGraphicFramePr>
          <p:nvPr/>
        </p:nvGraphicFramePr>
        <p:xfrm>
          <a:off x="1533526" y="1358900"/>
          <a:ext cx="498475" cy="487532"/>
        </p:xfrm>
        <a:graphic>
          <a:graphicData uri="http://schemas.openxmlformats.org/drawingml/2006/table">
            <a:tbl>
              <a:tblPr/>
              <a:tblGrid>
                <a:gridCol w="498475">
                  <a:extLst>
                    <a:ext uri="{9D8B030D-6E8A-4147-A177-3AD203B41FA5}">
                      <a16:colId xmlns:a16="http://schemas.microsoft.com/office/drawing/2014/main" val="20000"/>
                    </a:ext>
                  </a:extLst>
                </a:gridCol>
              </a:tblGrid>
              <a:tr h="487363">
                <a:tc>
                  <a:txBody>
                    <a:bodyPr/>
                    <a:lstStyle/>
                    <a:p>
                      <a:pPr marL="0" marR="0" lvl="0" indent="0" algn="r" defTabSz="914400" rtl="1"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600" b="0" i="0" u="none" strike="noStrike" cap="none" normalizeH="0" baseline="0">
                        <a:ln>
                          <a:noFill/>
                        </a:ln>
                        <a:solidFill>
                          <a:schemeClr val="tx1"/>
                        </a:solidFill>
                        <a:effectLst/>
                        <a:latin typeface="Arial" pitchFamily="34" charset="0"/>
                        <a:cs typeface="Arial" pitchFamily="34" charset="0"/>
                      </a:endParaRPr>
                    </a:p>
                  </a:txBody>
                  <a:tcPr marT="45646" marB="45646" anchor="b"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1751" name="Picture 11">
            <a:extLst>
              <a:ext uri="{FF2B5EF4-FFF2-40B4-BE49-F238E27FC236}">
                <a16:creationId xmlns:a16="http://schemas.microsoft.com/office/drawing/2014/main" id="{787D5416-7E9D-4DB6-B181-D0A9DEFEC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91" t="28616" r="27075" b="30838"/>
          <a:stretch>
            <a:fillRect/>
          </a:stretch>
        </p:blipFill>
        <p:spPr bwMode="auto">
          <a:xfrm>
            <a:off x="2135188" y="2349500"/>
            <a:ext cx="36576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2">
            <a:extLst>
              <a:ext uri="{FF2B5EF4-FFF2-40B4-BE49-F238E27FC236}">
                <a16:creationId xmlns:a16="http://schemas.microsoft.com/office/drawing/2014/main" id="{8DC3734B-6845-4585-AF0B-46B46A5BB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851" t="28059" r="42293" b="30835"/>
          <a:stretch>
            <a:fillRect/>
          </a:stretch>
        </p:blipFill>
        <p:spPr bwMode="auto">
          <a:xfrm>
            <a:off x="6024563" y="2349500"/>
            <a:ext cx="36004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2FAA72F-9C42-44C1-BC86-77E57607D444}"/>
              </a:ext>
            </a:extLst>
          </p:cNvPr>
          <p:cNvSpPr>
            <a:spLocks noChangeArrowheads="1"/>
          </p:cNvSpPr>
          <p:nvPr/>
        </p:nvSpPr>
        <p:spPr bwMode="auto">
          <a:xfrm>
            <a:off x="4087233" y="170338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3795" name="Rectangle 3">
            <a:extLst>
              <a:ext uri="{FF2B5EF4-FFF2-40B4-BE49-F238E27FC236}">
                <a16:creationId xmlns:a16="http://schemas.microsoft.com/office/drawing/2014/main" id="{EECA788A-DAB1-4456-82D9-B3E51DB9A05C}"/>
              </a:ext>
            </a:extLst>
          </p:cNvPr>
          <p:cNvSpPr>
            <a:spLocks noChangeArrowheads="1"/>
          </p:cNvSpPr>
          <p:nvPr/>
        </p:nvSpPr>
        <p:spPr bwMode="auto">
          <a:xfrm>
            <a:off x="1919288" y="384175"/>
            <a:ext cx="8229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700">
                <a:solidFill>
                  <a:schemeClr val="tx2"/>
                </a:solidFill>
                <a:latin typeface="Garamond" panose="02020404030301010803" pitchFamily="18" charset="0"/>
              </a:rPr>
              <a:t>(Algorithm)</a:t>
            </a:r>
            <a:br>
              <a:rPr lang="en-US" altLang="en-US" sz="4200">
                <a:solidFill>
                  <a:schemeClr val="tx2"/>
                </a:solidFill>
                <a:latin typeface="Garamond" panose="02020404030301010803" pitchFamily="18" charset="0"/>
              </a:rPr>
            </a:br>
            <a:r>
              <a:rPr lang="en-US" altLang="en-US" sz="3400">
                <a:solidFill>
                  <a:schemeClr val="tx2"/>
                </a:solidFill>
                <a:latin typeface="Garamond" panose="02020404030301010803" pitchFamily="18" charset="0"/>
              </a:rPr>
              <a:t>Simultaneous calculation with serial memory access</a:t>
            </a:r>
          </a:p>
        </p:txBody>
      </p:sp>
      <p:sp>
        <p:nvSpPr>
          <p:cNvPr id="33796" name="Rectangle 4">
            <a:extLst>
              <a:ext uri="{FF2B5EF4-FFF2-40B4-BE49-F238E27FC236}">
                <a16:creationId xmlns:a16="http://schemas.microsoft.com/office/drawing/2014/main" id="{199C6A60-35EF-4776-AEB6-C396B949CAC7}"/>
              </a:ext>
            </a:extLst>
          </p:cNvPr>
          <p:cNvSpPr>
            <a:spLocks noChangeArrowheads="1"/>
          </p:cNvSpPr>
          <p:nvPr/>
        </p:nvSpPr>
        <p:spPr bwMode="auto">
          <a:xfrm>
            <a:off x="10483270" y="-122872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aphicFrame>
        <p:nvGraphicFramePr>
          <p:cNvPr id="77829" name="Group 5">
            <a:extLst>
              <a:ext uri="{FF2B5EF4-FFF2-40B4-BE49-F238E27FC236}">
                <a16:creationId xmlns:a16="http://schemas.microsoft.com/office/drawing/2014/main" id="{930FC18D-734E-4A24-8651-1AAE7FA989E6}"/>
              </a:ext>
            </a:extLst>
          </p:cNvPr>
          <p:cNvGraphicFramePr>
            <a:graphicFrameLocks noGrp="1"/>
          </p:cNvGraphicFramePr>
          <p:nvPr/>
        </p:nvGraphicFramePr>
        <p:xfrm>
          <a:off x="1533526" y="1358900"/>
          <a:ext cx="498475" cy="487532"/>
        </p:xfrm>
        <a:graphic>
          <a:graphicData uri="http://schemas.openxmlformats.org/drawingml/2006/table">
            <a:tbl>
              <a:tblPr/>
              <a:tblGrid>
                <a:gridCol w="498475">
                  <a:extLst>
                    <a:ext uri="{9D8B030D-6E8A-4147-A177-3AD203B41FA5}">
                      <a16:colId xmlns:a16="http://schemas.microsoft.com/office/drawing/2014/main" val="20000"/>
                    </a:ext>
                  </a:extLst>
                </a:gridCol>
              </a:tblGrid>
              <a:tr h="487363">
                <a:tc>
                  <a:txBody>
                    <a:bodyPr/>
                    <a:lstStyle/>
                    <a:p>
                      <a:pPr marL="0" marR="0" lvl="0" indent="0" algn="r" defTabSz="914400" rtl="1"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600" b="0" i="0" u="none" strike="noStrike" cap="none" normalizeH="0" baseline="0">
                        <a:ln>
                          <a:noFill/>
                        </a:ln>
                        <a:solidFill>
                          <a:schemeClr val="tx1"/>
                        </a:solidFill>
                        <a:effectLst/>
                        <a:latin typeface="Arial" pitchFamily="34" charset="0"/>
                        <a:cs typeface="Arial" pitchFamily="34" charset="0"/>
                      </a:endParaRPr>
                    </a:p>
                  </a:txBody>
                  <a:tcPr marT="45646" marB="45646" anchor="b"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3799" name="Picture 11">
            <a:extLst>
              <a:ext uri="{FF2B5EF4-FFF2-40B4-BE49-F238E27FC236}">
                <a16:creationId xmlns:a16="http://schemas.microsoft.com/office/drawing/2014/main" id="{57462FD6-D422-49F8-AB24-723FE04D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190" t="14458" r="15370" b="21928"/>
          <a:stretch>
            <a:fillRect/>
          </a:stretch>
        </p:blipFill>
        <p:spPr bwMode="auto">
          <a:xfrm>
            <a:off x="2211388" y="2133600"/>
            <a:ext cx="4316412"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2">
            <a:extLst>
              <a:ext uri="{FF2B5EF4-FFF2-40B4-BE49-F238E27FC236}">
                <a16:creationId xmlns:a16="http://schemas.microsoft.com/office/drawing/2014/main" id="{81804317-47C6-4E4C-A270-83C610FBD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212" t="15663" r="32730" b="25301"/>
          <a:stretch>
            <a:fillRect/>
          </a:stretch>
        </p:blipFill>
        <p:spPr bwMode="auto">
          <a:xfrm>
            <a:off x="6573839" y="2174876"/>
            <a:ext cx="34829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FDBDC87-0DC5-4CF5-A7F6-105721E8BD5E}"/>
              </a:ext>
            </a:extLst>
          </p:cNvPr>
          <p:cNvSpPr>
            <a:spLocks noChangeArrowheads="1"/>
          </p:cNvSpPr>
          <p:nvPr/>
        </p:nvSpPr>
        <p:spPr bwMode="auto">
          <a:xfrm>
            <a:off x="1981200" y="96839"/>
            <a:ext cx="822960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700" dirty="0">
                <a:solidFill>
                  <a:schemeClr val="tx2"/>
                </a:solidFill>
                <a:latin typeface="Garamond" panose="02020404030301010803" pitchFamily="18" charset="0"/>
              </a:rPr>
              <a:t>(Algorithm)</a:t>
            </a:r>
            <a:br>
              <a:rPr lang="en-US" altLang="en-US" sz="4200" dirty="0">
                <a:solidFill>
                  <a:schemeClr val="tx2"/>
                </a:solidFill>
                <a:latin typeface="Garamond" panose="02020404030301010803" pitchFamily="18" charset="0"/>
              </a:rPr>
            </a:br>
            <a:r>
              <a:rPr lang="en-US" altLang="en-US" sz="3400" dirty="0">
                <a:solidFill>
                  <a:schemeClr val="tx2"/>
                </a:solidFill>
                <a:latin typeface="Garamond" panose="02020404030301010803" pitchFamily="18" charset="0"/>
              </a:rPr>
              <a:t>Merging Series of Grid Intersections 2D </a:t>
            </a:r>
          </a:p>
        </p:txBody>
      </p:sp>
      <p:pic>
        <p:nvPicPr>
          <p:cNvPr id="47107" name="Picture 3">
            <a:extLst>
              <a:ext uri="{FF2B5EF4-FFF2-40B4-BE49-F238E27FC236}">
                <a16:creationId xmlns:a16="http://schemas.microsoft.com/office/drawing/2014/main" id="{052CDA25-9166-4A7F-BF9A-C4E58858DCB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6091" t="7733" r="27075" b="10361"/>
          <a:stretch>
            <a:fillRect/>
          </a:stretch>
        </p:blipFill>
        <p:spPr>
          <a:xfrm>
            <a:off x="8616951" y="1198564"/>
            <a:ext cx="1800225" cy="3525837"/>
          </a:xfrm>
          <a:noFill/>
        </p:spPr>
      </p:pic>
      <p:sp>
        <p:nvSpPr>
          <p:cNvPr id="47108" name="Text Box 4">
            <a:extLst>
              <a:ext uri="{FF2B5EF4-FFF2-40B4-BE49-F238E27FC236}">
                <a16:creationId xmlns:a16="http://schemas.microsoft.com/office/drawing/2014/main" id="{67326ADE-753A-4332-ADC2-0AD4ED451313}"/>
              </a:ext>
            </a:extLst>
          </p:cNvPr>
          <p:cNvSpPr txBox="1">
            <a:spLocks noChangeArrowheads="1"/>
          </p:cNvSpPr>
          <p:nvPr/>
        </p:nvSpPr>
        <p:spPr bwMode="auto">
          <a:xfrm>
            <a:off x="8401051" y="4797425"/>
            <a:ext cx="266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-4  -3  -2  -1  0  1  2  3  4</a:t>
            </a:r>
          </a:p>
        </p:txBody>
      </p:sp>
      <p:sp>
        <p:nvSpPr>
          <p:cNvPr id="47109" name="Text Box 5">
            <a:extLst>
              <a:ext uri="{FF2B5EF4-FFF2-40B4-BE49-F238E27FC236}">
                <a16:creationId xmlns:a16="http://schemas.microsoft.com/office/drawing/2014/main" id="{F6C51037-D286-4B00-8A0A-403F499823EF}"/>
              </a:ext>
            </a:extLst>
          </p:cNvPr>
          <p:cNvSpPr txBox="1">
            <a:spLocks noChangeArrowheads="1"/>
          </p:cNvSpPr>
          <p:nvPr/>
        </p:nvSpPr>
        <p:spPr bwMode="auto">
          <a:xfrm rot="16200000">
            <a:off x="6515548" y="2773364"/>
            <a:ext cx="384720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-8  -7  -6  -5  -4  -3  -2  -1  0  1  2  3  4  5  6  7  8</a:t>
            </a:r>
          </a:p>
        </p:txBody>
      </p:sp>
      <p:sp>
        <p:nvSpPr>
          <p:cNvPr id="47110" name="Text Box 6">
            <a:extLst>
              <a:ext uri="{FF2B5EF4-FFF2-40B4-BE49-F238E27FC236}">
                <a16:creationId xmlns:a16="http://schemas.microsoft.com/office/drawing/2014/main" id="{271471BA-4FC1-4809-9C19-43F81C041F09}"/>
              </a:ext>
            </a:extLst>
          </p:cNvPr>
          <p:cNvSpPr txBox="1">
            <a:spLocks noChangeArrowheads="1"/>
          </p:cNvSpPr>
          <p:nvPr/>
        </p:nvSpPr>
        <p:spPr bwMode="auto">
          <a:xfrm>
            <a:off x="3340100" y="33766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pic>
        <p:nvPicPr>
          <p:cNvPr id="47111" name="Picture 7">
            <a:extLst>
              <a:ext uri="{FF2B5EF4-FFF2-40B4-BE49-F238E27FC236}">
                <a16:creationId xmlns:a16="http://schemas.microsoft.com/office/drawing/2014/main" id="{7D996063-DE5F-43B2-9E6B-D6A08777C7D1}"/>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l="5621" t="16982" r="12383" b="42557"/>
          <a:stretch>
            <a:fillRect/>
          </a:stretch>
        </p:blipFill>
        <p:spPr>
          <a:xfrm>
            <a:off x="1631950" y="1052513"/>
            <a:ext cx="6408738" cy="2462212"/>
          </a:xfrm>
          <a:noFill/>
        </p:spPr>
      </p:pic>
      <p:pic>
        <p:nvPicPr>
          <p:cNvPr id="47112" name="Picture 8">
            <a:extLst>
              <a:ext uri="{FF2B5EF4-FFF2-40B4-BE49-F238E27FC236}">
                <a16:creationId xmlns:a16="http://schemas.microsoft.com/office/drawing/2014/main" id="{A01F1835-66AD-4F5B-984E-7E7C649D1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741" t="39093" r="18500" b="29411"/>
          <a:stretch>
            <a:fillRect/>
          </a:stretch>
        </p:blipFill>
        <p:spPr bwMode="auto">
          <a:xfrm>
            <a:off x="1847851" y="4822826"/>
            <a:ext cx="64801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 Box 9">
            <a:extLst>
              <a:ext uri="{FF2B5EF4-FFF2-40B4-BE49-F238E27FC236}">
                <a16:creationId xmlns:a16="http://schemas.microsoft.com/office/drawing/2014/main" id="{001D10C7-5F37-4220-A3E1-C0DBD67BCFA6}"/>
              </a:ext>
            </a:extLst>
          </p:cNvPr>
          <p:cNvSpPr txBox="1">
            <a:spLocks noChangeArrowheads="1"/>
          </p:cNvSpPr>
          <p:nvPr/>
        </p:nvSpPr>
        <p:spPr bwMode="auto">
          <a:xfrm>
            <a:off x="2495550" y="46529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(-4,3)</a:t>
            </a:r>
          </a:p>
        </p:txBody>
      </p:sp>
      <p:sp>
        <p:nvSpPr>
          <p:cNvPr id="47114" name="Text Box 10">
            <a:extLst>
              <a:ext uri="{FF2B5EF4-FFF2-40B4-BE49-F238E27FC236}">
                <a16:creationId xmlns:a16="http://schemas.microsoft.com/office/drawing/2014/main" id="{0B3FB8F1-4A92-42A2-AD0E-45446B5B5B8A}"/>
              </a:ext>
            </a:extLst>
          </p:cNvPr>
          <p:cNvSpPr txBox="1">
            <a:spLocks noChangeArrowheads="1"/>
          </p:cNvSpPr>
          <p:nvPr/>
        </p:nvSpPr>
        <p:spPr bwMode="auto">
          <a:xfrm>
            <a:off x="2928939" y="4652964"/>
            <a:ext cx="5746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(-3,3)</a:t>
            </a:r>
          </a:p>
        </p:txBody>
      </p:sp>
      <p:sp>
        <p:nvSpPr>
          <p:cNvPr id="47115" name="Text Box 11">
            <a:extLst>
              <a:ext uri="{FF2B5EF4-FFF2-40B4-BE49-F238E27FC236}">
                <a16:creationId xmlns:a16="http://schemas.microsoft.com/office/drawing/2014/main" id="{651DE47C-079D-48C4-923F-0794F382AFCA}"/>
              </a:ext>
            </a:extLst>
          </p:cNvPr>
          <p:cNvSpPr txBox="1">
            <a:spLocks noChangeArrowheads="1"/>
          </p:cNvSpPr>
          <p:nvPr/>
        </p:nvSpPr>
        <p:spPr bwMode="auto">
          <a:xfrm>
            <a:off x="3432176" y="4652964"/>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(-3,2)</a:t>
            </a:r>
          </a:p>
        </p:txBody>
      </p:sp>
      <p:sp>
        <p:nvSpPr>
          <p:cNvPr id="47116" name="Text Box 12">
            <a:extLst>
              <a:ext uri="{FF2B5EF4-FFF2-40B4-BE49-F238E27FC236}">
                <a16:creationId xmlns:a16="http://schemas.microsoft.com/office/drawing/2014/main" id="{B076A54A-9B98-412E-AEC8-42B195DEC2B0}"/>
              </a:ext>
            </a:extLst>
          </p:cNvPr>
          <p:cNvSpPr txBox="1">
            <a:spLocks noChangeArrowheads="1"/>
          </p:cNvSpPr>
          <p:nvPr/>
        </p:nvSpPr>
        <p:spPr bwMode="auto">
          <a:xfrm>
            <a:off x="3863975" y="46529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(-2,2)</a:t>
            </a:r>
          </a:p>
        </p:txBody>
      </p:sp>
      <p:sp>
        <p:nvSpPr>
          <p:cNvPr id="47117" name="Text Box 13">
            <a:extLst>
              <a:ext uri="{FF2B5EF4-FFF2-40B4-BE49-F238E27FC236}">
                <a16:creationId xmlns:a16="http://schemas.microsoft.com/office/drawing/2014/main" id="{B7D1BE68-5B37-4355-AB2D-0FDC0E095220}"/>
              </a:ext>
            </a:extLst>
          </p:cNvPr>
          <p:cNvSpPr txBox="1">
            <a:spLocks noChangeArrowheads="1"/>
          </p:cNvSpPr>
          <p:nvPr/>
        </p:nvSpPr>
        <p:spPr bwMode="auto">
          <a:xfrm>
            <a:off x="4368800" y="4652964"/>
            <a:ext cx="647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(-2,1)</a:t>
            </a:r>
          </a:p>
        </p:txBody>
      </p:sp>
      <p:sp>
        <p:nvSpPr>
          <p:cNvPr id="47118" name="Text Box 14">
            <a:extLst>
              <a:ext uri="{FF2B5EF4-FFF2-40B4-BE49-F238E27FC236}">
                <a16:creationId xmlns:a16="http://schemas.microsoft.com/office/drawing/2014/main" id="{77A2C501-178D-45D2-9A77-75BECFD0BFD4}"/>
              </a:ext>
            </a:extLst>
          </p:cNvPr>
          <p:cNvSpPr txBox="1">
            <a:spLocks noChangeArrowheads="1"/>
          </p:cNvSpPr>
          <p:nvPr/>
        </p:nvSpPr>
        <p:spPr bwMode="auto">
          <a:xfrm>
            <a:off x="4872038" y="4667250"/>
            <a:ext cx="86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200" b="1"/>
              <a:t>. . .</a:t>
            </a:r>
          </a:p>
        </p:txBody>
      </p:sp>
      <p:sp>
        <p:nvSpPr>
          <p:cNvPr id="79887" name="Oval 15">
            <a:extLst>
              <a:ext uri="{FF2B5EF4-FFF2-40B4-BE49-F238E27FC236}">
                <a16:creationId xmlns:a16="http://schemas.microsoft.com/office/drawing/2014/main" id="{CC8B9770-9D55-4C90-A4CB-BED048BABE08}"/>
              </a:ext>
            </a:extLst>
          </p:cNvPr>
          <p:cNvSpPr>
            <a:spLocks noChangeArrowheads="1"/>
          </p:cNvSpPr>
          <p:nvPr/>
        </p:nvSpPr>
        <p:spPr bwMode="auto">
          <a:xfrm>
            <a:off x="8616950" y="3357564"/>
            <a:ext cx="287338" cy="287337"/>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88" name="Oval 16">
            <a:extLst>
              <a:ext uri="{FF2B5EF4-FFF2-40B4-BE49-F238E27FC236}">
                <a16:creationId xmlns:a16="http://schemas.microsoft.com/office/drawing/2014/main" id="{57CF5D5E-1ADE-4A5C-9A3C-EFF262CB188D}"/>
              </a:ext>
            </a:extLst>
          </p:cNvPr>
          <p:cNvSpPr>
            <a:spLocks noChangeArrowheads="1"/>
          </p:cNvSpPr>
          <p:nvPr/>
        </p:nvSpPr>
        <p:spPr bwMode="auto">
          <a:xfrm>
            <a:off x="2640014" y="4654550"/>
            <a:ext cx="287337" cy="28733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89" name="Oval 17">
            <a:extLst>
              <a:ext uri="{FF2B5EF4-FFF2-40B4-BE49-F238E27FC236}">
                <a16:creationId xmlns:a16="http://schemas.microsoft.com/office/drawing/2014/main" id="{1E254B7A-08F9-4863-ABE4-C9243B46235C}"/>
              </a:ext>
            </a:extLst>
          </p:cNvPr>
          <p:cNvSpPr>
            <a:spLocks noChangeArrowheads="1"/>
          </p:cNvSpPr>
          <p:nvPr/>
        </p:nvSpPr>
        <p:spPr bwMode="auto">
          <a:xfrm>
            <a:off x="8832850" y="3357564"/>
            <a:ext cx="287338" cy="287337"/>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0" name="Oval 18">
            <a:extLst>
              <a:ext uri="{FF2B5EF4-FFF2-40B4-BE49-F238E27FC236}">
                <a16:creationId xmlns:a16="http://schemas.microsoft.com/office/drawing/2014/main" id="{AD4D9E46-45E4-48E0-818C-5A4E3F86569E}"/>
              </a:ext>
            </a:extLst>
          </p:cNvPr>
          <p:cNvSpPr>
            <a:spLocks noChangeArrowheads="1"/>
          </p:cNvSpPr>
          <p:nvPr/>
        </p:nvSpPr>
        <p:spPr bwMode="auto">
          <a:xfrm>
            <a:off x="3071814" y="4652964"/>
            <a:ext cx="287337" cy="287337"/>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1" name="Oval 19">
            <a:extLst>
              <a:ext uri="{FF2B5EF4-FFF2-40B4-BE49-F238E27FC236}">
                <a16:creationId xmlns:a16="http://schemas.microsoft.com/office/drawing/2014/main" id="{1F56AA2C-C0A2-40CB-8B76-3D6C3B401BCB}"/>
              </a:ext>
            </a:extLst>
          </p:cNvPr>
          <p:cNvSpPr>
            <a:spLocks noChangeArrowheads="1"/>
          </p:cNvSpPr>
          <p:nvPr/>
        </p:nvSpPr>
        <p:spPr bwMode="auto">
          <a:xfrm>
            <a:off x="3071814" y="5229225"/>
            <a:ext cx="287337" cy="28733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2" name="Oval 20">
            <a:extLst>
              <a:ext uri="{FF2B5EF4-FFF2-40B4-BE49-F238E27FC236}">
                <a16:creationId xmlns:a16="http://schemas.microsoft.com/office/drawing/2014/main" id="{A02483F4-848A-49AB-BAEF-7EBB2E2D2CBE}"/>
              </a:ext>
            </a:extLst>
          </p:cNvPr>
          <p:cNvSpPr>
            <a:spLocks noChangeArrowheads="1"/>
          </p:cNvSpPr>
          <p:nvPr/>
        </p:nvSpPr>
        <p:spPr bwMode="auto">
          <a:xfrm>
            <a:off x="3071814" y="5805489"/>
            <a:ext cx="287337" cy="287337"/>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3" name="Oval 21">
            <a:extLst>
              <a:ext uri="{FF2B5EF4-FFF2-40B4-BE49-F238E27FC236}">
                <a16:creationId xmlns:a16="http://schemas.microsoft.com/office/drawing/2014/main" id="{E8BA6E00-B13B-4839-9759-69CBC249020F}"/>
              </a:ext>
            </a:extLst>
          </p:cNvPr>
          <p:cNvSpPr>
            <a:spLocks noChangeArrowheads="1"/>
          </p:cNvSpPr>
          <p:nvPr/>
        </p:nvSpPr>
        <p:spPr bwMode="auto">
          <a:xfrm>
            <a:off x="8832850" y="3141664"/>
            <a:ext cx="287338" cy="287337"/>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4" name="Oval 22">
            <a:extLst>
              <a:ext uri="{FF2B5EF4-FFF2-40B4-BE49-F238E27FC236}">
                <a16:creationId xmlns:a16="http://schemas.microsoft.com/office/drawing/2014/main" id="{BD8FA76E-DE0B-4CEC-93A9-28FCD52B1108}"/>
              </a:ext>
            </a:extLst>
          </p:cNvPr>
          <p:cNvSpPr>
            <a:spLocks noChangeArrowheads="1"/>
          </p:cNvSpPr>
          <p:nvPr/>
        </p:nvSpPr>
        <p:spPr bwMode="auto">
          <a:xfrm>
            <a:off x="2640014" y="5229225"/>
            <a:ext cx="287337" cy="28733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5" name="Oval 23">
            <a:extLst>
              <a:ext uri="{FF2B5EF4-FFF2-40B4-BE49-F238E27FC236}">
                <a16:creationId xmlns:a16="http://schemas.microsoft.com/office/drawing/2014/main" id="{BD1E8284-DBB0-45BB-AF6B-F5734E17AC46}"/>
              </a:ext>
            </a:extLst>
          </p:cNvPr>
          <p:cNvSpPr>
            <a:spLocks noChangeArrowheads="1"/>
          </p:cNvSpPr>
          <p:nvPr/>
        </p:nvSpPr>
        <p:spPr bwMode="auto">
          <a:xfrm>
            <a:off x="2640014" y="5518150"/>
            <a:ext cx="287337" cy="28733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79896" name="Oval 24">
            <a:extLst>
              <a:ext uri="{FF2B5EF4-FFF2-40B4-BE49-F238E27FC236}">
                <a16:creationId xmlns:a16="http://schemas.microsoft.com/office/drawing/2014/main" id="{7BE4B339-ECC8-472A-AA62-130F568C1993}"/>
              </a:ext>
            </a:extLst>
          </p:cNvPr>
          <p:cNvSpPr>
            <a:spLocks noChangeArrowheads="1"/>
          </p:cNvSpPr>
          <p:nvPr/>
        </p:nvSpPr>
        <p:spPr bwMode="auto">
          <a:xfrm>
            <a:off x="3575050" y="4654550"/>
            <a:ext cx="287338" cy="28733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8"/>
                                        </p:tgtEl>
                                        <p:attrNameLst>
                                          <p:attrName>style.visibility</p:attrName>
                                        </p:attrNameLst>
                                      </p:cBhvr>
                                      <p:to>
                                        <p:strVal val="visible"/>
                                      </p:to>
                                    </p:set>
                                  </p:childTnLst>
                                  <p:subTnLst>
                                    <p:set>
                                      <p:cBhvr override="childStyle">
                                        <p:cTn dur="1" fill="hold" display="0" masterRel="nextClick" afterEffect="1"/>
                                        <p:tgtEl>
                                          <p:spTgt spid="7988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9894"/>
                                        </p:tgtEl>
                                        <p:attrNameLst>
                                          <p:attrName>style.visibility</p:attrName>
                                        </p:attrNameLst>
                                      </p:cBhvr>
                                      <p:to>
                                        <p:strVal val="visible"/>
                                      </p:to>
                                    </p:set>
                                  </p:childTnLst>
                                  <p:subTnLst>
                                    <p:set>
                                      <p:cBhvr override="childStyle">
                                        <p:cTn dur="1" fill="hold" display="0" masterRel="nextClick" afterEffect="1"/>
                                        <p:tgtEl>
                                          <p:spTgt spid="79894"/>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79887"/>
                                        </p:tgtEl>
                                        <p:attrNameLst>
                                          <p:attrName>style.visibility</p:attrName>
                                        </p:attrNameLst>
                                      </p:cBhvr>
                                      <p:to>
                                        <p:strVal val="visible"/>
                                      </p:to>
                                    </p:set>
                                  </p:childTnLst>
                                  <p:subTnLst>
                                    <p:set>
                                      <p:cBhvr override="childStyle">
                                        <p:cTn dur="1" fill="hold" display="0" masterRel="nextClick" afterEffect="1"/>
                                        <p:tgtEl>
                                          <p:spTgt spid="79887"/>
                                        </p:tgtEl>
                                        <p:attrNameLst>
                                          <p:attrName>style.visibility</p:attrName>
                                        </p:attrNameLst>
                                      </p:cBhvr>
                                      <p:to>
                                        <p:strVal val="hidden"/>
                                      </p:to>
                                    </p:set>
                                  </p:subTnLst>
                                </p:cTn>
                              </p:par>
                            </p:childTnLst>
                          </p:cTn>
                        </p:par>
                        <p:par>
                          <p:cTn id="11" fill="hold" nodeType="afterGroup">
                            <p:stCondLst>
                              <p:cond delay="0"/>
                            </p:stCondLst>
                            <p:childTnLst>
                              <p:par>
                                <p:cTn id="12" presetID="1" presetClass="entr" presetSubtype="0" fill="hold" grpId="0" nodeType="afterEffect">
                                  <p:stCondLst>
                                    <p:cond delay="3000"/>
                                  </p:stCondLst>
                                  <p:childTnLst>
                                    <p:set>
                                      <p:cBhvr>
                                        <p:cTn id="13" dur="1" fill="hold">
                                          <p:stCondLst>
                                            <p:cond delay="0"/>
                                          </p:stCondLst>
                                        </p:cTn>
                                        <p:tgtEl>
                                          <p:spTgt spid="79895"/>
                                        </p:tgtEl>
                                        <p:attrNameLst>
                                          <p:attrName>style.visibility</p:attrName>
                                        </p:attrNameLst>
                                      </p:cBhvr>
                                      <p:to>
                                        <p:strVal val="visible"/>
                                      </p:to>
                                    </p:set>
                                  </p:childTnLst>
                                  <p:subTnLst>
                                    <p:set>
                                      <p:cBhvr override="childStyle">
                                        <p:cTn dur="1" fill="hold" display="0" masterRel="nextClick" afterEffect="1"/>
                                        <p:tgtEl>
                                          <p:spTgt spid="79895"/>
                                        </p:tgtEl>
                                        <p:attrNameLst>
                                          <p:attrName>style.visibility</p:attrName>
                                        </p:attrNameLst>
                                      </p:cBhvr>
                                      <p:to>
                                        <p:strVal val="hidden"/>
                                      </p:to>
                                    </p:set>
                                  </p:subTnLst>
                                </p:cTn>
                              </p:par>
                            </p:childTnLst>
                          </p:cTn>
                        </p:par>
                        <p:par>
                          <p:cTn id="14" fill="hold" nodeType="afterGroup">
                            <p:stCondLst>
                              <p:cond delay="3000"/>
                            </p:stCondLst>
                            <p:childTnLst>
                              <p:par>
                                <p:cTn id="15" presetID="1" presetClass="entr" presetSubtype="0" fill="hold" grpId="0" nodeType="afterEffect">
                                  <p:stCondLst>
                                    <p:cond delay="3000"/>
                                  </p:stCondLst>
                                  <p:childTnLst>
                                    <p:set>
                                      <p:cBhvr>
                                        <p:cTn id="16" dur="1" fill="hold">
                                          <p:stCondLst>
                                            <p:cond delay="0"/>
                                          </p:stCondLst>
                                        </p:cTn>
                                        <p:tgtEl>
                                          <p:spTgt spid="79890"/>
                                        </p:tgtEl>
                                        <p:attrNameLst>
                                          <p:attrName>style.visibility</p:attrName>
                                        </p:attrNameLst>
                                      </p:cBhvr>
                                      <p:to>
                                        <p:strVal val="visible"/>
                                      </p:to>
                                    </p:set>
                                  </p:childTnLst>
                                  <p:subTnLst>
                                    <p:set>
                                      <p:cBhvr override="childStyle">
                                        <p:cTn dur="1" fill="hold" display="0" masterRel="nextClick" afterEffect="1"/>
                                        <p:tgtEl>
                                          <p:spTgt spid="79890"/>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79891"/>
                                        </p:tgtEl>
                                        <p:attrNameLst>
                                          <p:attrName>style.visibility</p:attrName>
                                        </p:attrNameLst>
                                      </p:cBhvr>
                                      <p:to>
                                        <p:strVal val="visible"/>
                                      </p:to>
                                    </p:set>
                                  </p:childTnLst>
                                  <p:subTnLst>
                                    <p:set>
                                      <p:cBhvr override="childStyle">
                                        <p:cTn dur="1" fill="hold" display="0" masterRel="nextClick" afterEffect="1"/>
                                        <p:tgtEl>
                                          <p:spTgt spid="79891"/>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9889"/>
                                        </p:tgtEl>
                                        <p:attrNameLst>
                                          <p:attrName>style.visibility</p:attrName>
                                        </p:attrNameLst>
                                      </p:cBhvr>
                                      <p:to>
                                        <p:strVal val="visible"/>
                                      </p:to>
                                    </p:set>
                                  </p:childTnLst>
                                  <p:subTnLst>
                                    <p:set>
                                      <p:cBhvr override="childStyle">
                                        <p:cTn dur="1" fill="hold" display="0" masterRel="nextClick" afterEffect="1"/>
                                        <p:tgtEl>
                                          <p:spTgt spid="79889"/>
                                        </p:tgtEl>
                                        <p:attrNameLst>
                                          <p:attrName>style.visibility</p:attrName>
                                        </p:attrNameLst>
                                      </p:cBhvr>
                                      <p:to>
                                        <p:strVal val="hidden"/>
                                      </p:to>
                                    </p:set>
                                  </p:subTnLst>
                                </p:cTn>
                              </p:par>
                            </p:childTnLst>
                          </p:cTn>
                        </p:par>
                        <p:par>
                          <p:cTn id="21" fill="hold" nodeType="afterGroup">
                            <p:stCondLst>
                              <p:cond delay="6000"/>
                            </p:stCondLst>
                            <p:childTnLst>
                              <p:par>
                                <p:cTn id="22" presetID="1" presetClass="entr" presetSubtype="0" fill="hold" grpId="0" nodeType="afterEffect">
                                  <p:stCondLst>
                                    <p:cond delay="3000"/>
                                  </p:stCondLst>
                                  <p:childTnLst>
                                    <p:set>
                                      <p:cBhvr>
                                        <p:cTn id="23" dur="1" fill="hold">
                                          <p:stCondLst>
                                            <p:cond delay="0"/>
                                          </p:stCondLst>
                                        </p:cTn>
                                        <p:tgtEl>
                                          <p:spTgt spid="79892"/>
                                        </p:tgtEl>
                                        <p:attrNameLst>
                                          <p:attrName>style.visibility</p:attrName>
                                        </p:attrNameLst>
                                      </p:cBhvr>
                                      <p:to>
                                        <p:strVal val="visible"/>
                                      </p:to>
                                    </p:set>
                                  </p:childTnLst>
                                  <p:subTnLst>
                                    <p:set>
                                      <p:cBhvr override="childStyle">
                                        <p:cTn dur="1" fill="hold" display="0" masterRel="nextClick" afterEffect="1"/>
                                        <p:tgtEl>
                                          <p:spTgt spid="79892"/>
                                        </p:tgtEl>
                                        <p:attrNameLst>
                                          <p:attrName>style.visibility</p:attrName>
                                        </p:attrNameLst>
                                      </p:cBhvr>
                                      <p:to>
                                        <p:strVal val="hidden"/>
                                      </p:to>
                                    </p:set>
                                  </p:subTnLst>
                                </p:cTn>
                              </p:par>
                              <p:par>
                                <p:cTn id="24" presetID="1" presetClass="entr" presetSubtype="0" fill="hold" grpId="0" nodeType="withEffect">
                                  <p:stCondLst>
                                    <p:cond delay="0"/>
                                  </p:stCondLst>
                                  <p:childTnLst>
                                    <p:set>
                                      <p:cBhvr>
                                        <p:cTn id="25" dur="1" fill="hold">
                                          <p:stCondLst>
                                            <p:cond delay="0"/>
                                          </p:stCondLst>
                                        </p:cTn>
                                        <p:tgtEl>
                                          <p:spTgt spid="79896"/>
                                        </p:tgtEl>
                                        <p:attrNameLst>
                                          <p:attrName>style.visibility</p:attrName>
                                        </p:attrNameLst>
                                      </p:cBhvr>
                                      <p:to>
                                        <p:strVal val="visible"/>
                                      </p:to>
                                    </p:set>
                                  </p:childTnLst>
                                  <p:subTnLst>
                                    <p:set>
                                      <p:cBhvr override="childStyle">
                                        <p:cTn dur="1" fill="hold" display="0" masterRel="nextClick" afterEffect="1"/>
                                        <p:tgtEl>
                                          <p:spTgt spid="79896"/>
                                        </p:tgtEl>
                                        <p:attrNameLst>
                                          <p:attrName>style.visibility</p:attrName>
                                        </p:attrNameLst>
                                      </p:cBhvr>
                                      <p:to>
                                        <p:strVal val="hidden"/>
                                      </p:to>
                                    </p:set>
                                  </p:subTnLst>
                                </p:cTn>
                              </p:par>
                              <p:par>
                                <p:cTn id="26" presetID="1" presetClass="entr" presetSubtype="0" fill="hold" grpId="0" nodeType="withEffect">
                                  <p:stCondLst>
                                    <p:cond delay="0"/>
                                  </p:stCondLst>
                                  <p:childTnLst>
                                    <p:set>
                                      <p:cBhvr>
                                        <p:cTn id="27" dur="1" fill="hold">
                                          <p:stCondLst>
                                            <p:cond delay="0"/>
                                          </p:stCondLst>
                                        </p:cTn>
                                        <p:tgtEl>
                                          <p:spTgt spid="79893"/>
                                        </p:tgtEl>
                                        <p:attrNameLst>
                                          <p:attrName>style.visibility</p:attrName>
                                        </p:attrNameLst>
                                      </p:cBhvr>
                                      <p:to>
                                        <p:strVal val="visible"/>
                                      </p:to>
                                    </p:set>
                                  </p:childTnLst>
                                  <p:subTnLst>
                                    <p:set>
                                      <p:cBhvr override="childStyle">
                                        <p:cTn dur="1" fill="hold" display="0" masterRel="nextClick" afterEffect="1"/>
                                        <p:tgtEl>
                                          <p:spTgt spid="798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7" grpId="0" animBg="1"/>
      <p:bldP spid="79888" grpId="0" animBg="1"/>
      <p:bldP spid="79889" grpId="0" animBg="1"/>
      <p:bldP spid="79890" grpId="0" animBg="1"/>
      <p:bldP spid="79891" grpId="0" animBg="1"/>
      <p:bldP spid="79892" grpId="0" animBg="1"/>
      <p:bldP spid="79893" grpId="0" animBg="1"/>
      <p:bldP spid="79894" grpId="0" animBg="1"/>
      <p:bldP spid="79895" grpId="0" animBg="1"/>
      <p:bldP spid="798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2">
            <a:extLst>
              <a:ext uri="{FF2B5EF4-FFF2-40B4-BE49-F238E27FC236}">
                <a16:creationId xmlns:a16="http://schemas.microsoft.com/office/drawing/2014/main" id="{0CC278C3-D27A-4752-85D1-0C221D64F9AA}"/>
              </a:ext>
            </a:extLst>
          </p:cNvPr>
          <p:cNvGrpSpPr>
            <a:grpSpLocks noChangeAspect="1"/>
          </p:cNvGrpSpPr>
          <p:nvPr/>
        </p:nvGrpSpPr>
        <p:grpSpPr bwMode="auto">
          <a:xfrm>
            <a:off x="2351088" y="1141413"/>
            <a:ext cx="7200900" cy="2514600"/>
            <a:chOff x="1581" y="2220"/>
            <a:chExt cx="8460" cy="3960"/>
          </a:xfrm>
        </p:grpSpPr>
        <p:sp>
          <p:nvSpPr>
            <p:cNvPr id="49161" name="AutoShape 3">
              <a:extLst>
                <a:ext uri="{FF2B5EF4-FFF2-40B4-BE49-F238E27FC236}">
                  <a16:creationId xmlns:a16="http://schemas.microsoft.com/office/drawing/2014/main" id="{5C62AB7E-9518-474D-A212-1FE410945FF2}"/>
                </a:ext>
              </a:extLst>
            </p:cNvPr>
            <p:cNvSpPr>
              <a:spLocks noChangeAspect="1" noChangeArrowheads="1"/>
            </p:cNvSpPr>
            <p:nvPr/>
          </p:nvSpPr>
          <p:spPr bwMode="auto">
            <a:xfrm>
              <a:off x="1581" y="2220"/>
              <a:ext cx="8460" cy="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62" name="Line 4">
              <a:extLst>
                <a:ext uri="{FF2B5EF4-FFF2-40B4-BE49-F238E27FC236}">
                  <a16:creationId xmlns:a16="http://schemas.microsoft.com/office/drawing/2014/main" id="{756BA167-8F76-4A1D-AFA8-6468B8C98D9E}"/>
                </a:ext>
              </a:extLst>
            </p:cNvPr>
            <p:cNvSpPr>
              <a:spLocks noChangeShapeType="1"/>
            </p:cNvSpPr>
            <p:nvPr/>
          </p:nvSpPr>
          <p:spPr bwMode="auto">
            <a:xfrm>
              <a:off x="2704" y="5639"/>
              <a:ext cx="6409" cy="1"/>
            </a:xfrm>
            <a:prstGeom prst="line">
              <a:avLst/>
            </a:prstGeom>
            <a:noFill/>
            <a:ln w="9525">
              <a:solidFill>
                <a:srgbClr val="00000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grpSp>
          <p:nvGrpSpPr>
            <p:cNvPr id="49163" name="Group 5">
              <a:extLst>
                <a:ext uri="{FF2B5EF4-FFF2-40B4-BE49-F238E27FC236}">
                  <a16:creationId xmlns:a16="http://schemas.microsoft.com/office/drawing/2014/main" id="{78B29381-5042-49C1-BD47-640BE40D2D75}"/>
                </a:ext>
              </a:extLst>
            </p:cNvPr>
            <p:cNvGrpSpPr>
              <a:grpSpLocks/>
            </p:cNvGrpSpPr>
            <p:nvPr/>
          </p:nvGrpSpPr>
          <p:grpSpPr bwMode="auto">
            <a:xfrm rot="10800000">
              <a:off x="2683" y="4740"/>
              <a:ext cx="6458" cy="360"/>
              <a:chOff x="2481" y="4560"/>
              <a:chExt cx="6300" cy="360"/>
            </a:xfrm>
          </p:grpSpPr>
          <p:sp>
            <p:nvSpPr>
              <p:cNvPr id="49190" name="AutoShape 6">
                <a:extLst>
                  <a:ext uri="{FF2B5EF4-FFF2-40B4-BE49-F238E27FC236}">
                    <a16:creationId xmlns:a16="http://schemas.microsoft.com/office/drawing/2014/main" id="{234EEF2E-EB12-4F39-8695-56A0EE5135B8}"/>
                  </a:ext>
                </a:extLst>
              </p:cNvPr>
              <p:cNvSpPr>
                <a:spLocks/>
              </p:cNvSpPr>
              <p:nvPr/>
            </p:nvSpPr>
            <p:spPr bwMode="auto">
              <a:xfrm rot="5400000">
                <a:off x="3021" y="4020"/>
                <a:ext cx="360" cy="1440"/>
              </a:xfrm>
              <a:prstGeom prst="rightBrace">
                <a:avLst>
                  <a:gd name="adj1" fmla="val 475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91" name="AutoShape 7">
                <a:extLst>
                  <a:ext uri="{FF2B5EF4-FFF2-40B4-BE49-F238E27FC236}">
                    <a16:creationId xmlns:a16="http://schemas.microsoft.com/office/drawing/2014/main" id="{C64C489D-3676-4736-999E-06EAD74D9124}"/>
                  </a:ext>
                </a:extLst>
              </p:cNvPr>
              <p:cNvSpPr>
                <a:spLocks/>
              </p:cNvSpPr>
              <p:nvPr/>
            </p:nvSpPr>
            <p:spPr bwMode="auto">
              <a:xfrm rot="5400000">
                <a:off x="4641" y="4020"/>
                <a:ext cx="360" cy="1440"/>
              </a:xfrm>
              <a:prstGeom prst="rightBrace">
                <a:avLst>
                  <a:gd name="adj1" fmla="val 475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92" name="AutoShape 8">
                <a:extLst>
                  <a:ext uri="{FF2B5EF4-FFF2-40B4-BE49-F238E27FC236}">
                    <a16:creationId xmlns:a16="http://schemas.microsoft.com/office/drawing/2014/main" id="{E6168C56-5135-4EFC-B970-E89D2D9E9B06}"/>
                  </a:ext>
                </a:extLst>
              </p:cNvPr>
              <p:cNvSpPr>
                <a:spLocks/>
              </p:cNvSpPr>
              <p:nvPr/>
            </p:nvSpPr>
            <p:spPr bwMode="auto">
              <a:xfrm rot="5400000">
                <a:off x="6261" y="4020"/>
                <a:ext cx="360" cy="1440"/>
              </a:xfrm>
              <a:prstGeom prst="rightBrace">
                <a:avLst>
                  <a:gd name="adj1" fmla="val 475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93" name="AutoShape 9">
                <a:extLst>
                  <a:ext uri="{FF2B5EF4-FFF2-40B4-BE49-F238E27FC236}">
                    <a16:creationId xmlns:a16="http://schemas.microsoft.com/office/drawing/2014/main" id="{A2064D5C-0C59-4473-B913-F751EAC2E58E}"/>
                  </a:ext>
                </a:extLst>
              </p:cNvPr>
              <p:cNvSpPr>
                <a:spLocks/>
              </p:cNvSpPr>
              <p:nvPr/>
            </p:nvSpPr>
            <p:spPr bwMode="auto">
              <a:xfrm rot="5400000">
                <a:off x="7881" y="4020"/>
                <a:ext cx="360" cy="1440"/>
              </a:xfrm>
              <a:prstGeom prst="rightBrace">
                <a:avLst>
                  <a:gd name="adj1" fmla="val 475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49164" name="Group 10">
              <a:extLst>
                <a:ext uri="{FF2B5EF4-FFF2-40B4-BE49-F238E27FC236}">
                  <a16:creationId xmlns:a16="http://schemas.microsoft.com/office/drawing/2014/main" id="{1FA0D775-F60D-4523-8F5B-EAF307D8EA0C}"/>
                </a:ext>
              </a:extLst>
            </p:cNvPr>
            <p:cNvGrpSpPr>
              <a:grpSpLocks/>
            </p:cNvGrpSpPr>
            <p:nvPr/>
          </p:nvGrpSpPr>
          <p:grpSpPr bwMode="auto">
            <a:xfrm>
              <a:off x="2682" y="3840"/>
              <a:ext cx="6459" cy="360"/>
              <a:chOff x="2480" y="4920"/>
              <a:chExt cx="4140" cy="360"/>
            </a:xfrm>
          </p:grpSpPr>
          <p:sp>
            <p:nvSpPr>
              <p:cNvPr id="49188" name="AutoShape 11">
                <a:extLst>
                  <a:ext uri="{FF2B5EF4-FFF2-40B4-BE49-F238E27FC236}">
                    <a16:creationId xmlns:a16="http://schemas.microsoft.com/office/drawing/2014/main" id="{C31F5BF2-64FC-4AE9-8EF1-2471761DD829}"/>
                  </a:ext>
                </a:extLst>
              </p:cNvPr>
              <p:cNvSpPr>
                <a:spLocks/>
              </p:cNvSpPr>
              <p:nvPr/>
            </p:nvSpPr>
            <p:spPr bwMode="auto">
              <a:xfrm rot="-5400000">
                <a:off x="5421" y="4081"/>
                <a:ext cx="360" cy="2038"/>
              </a:xfrm>
              <a:prstGeom prst="rightBrace">
                <a:avLst>
                  <a:gd name="adj1" fmla="val 6722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89" name="AutoShape 12">
                <a:extLst>
                  <a:ext uri="{FF2B5EF4-FFF2-40B4-BE49-F238E27FC236}">
                    <a16:creationId xmlns:a16="http://schemas.microsoft.com/office/drawing/2014/main" id="{98672AA1-251F-47E2-85A5-F224B9A58B4D}"/>
                  </a:ext>
                </a:extLst>
              </p:cNvPr>
              <p:cNvSpPr>
                <a:spLocks/>
              </p:cNvSpPr>
              <p:nvPr/>
            </p:nvSpPr>
            <p:spPr bwMode="auto">
              <a:xfrm rot="-5400000">
                <a:off x="3319" y="4081"/>
                <a:ext cx="360" cy="2038"/>
              </a:xfrm>
              <a:prstGeom prst="rightBrace">
                <a:avLst>
                  <a:gd name="adj1" fmla="val 6722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9165" name="Line 13">
              <a:extLst>
                <a:ext uri="{FF2B5EF4-FFF2-40B4-BE49-F238E27FC236}">
                  <a16:creationId xmlns:a16="http://schemas.microsoft.com/office/drawing/2014/main" id="{ECBEBAD2-4A30-412F-BE76-2014EA161DC9}"/>
                </a:ext>
              </a:extLst>
            </p:cNvPr>
            <p:cNvSpPr>
              <a:spLocks noChangeShapeType="1"/>
            </p:cNvSpPr>
            <p:nvPr/>
          </p:nvSpPr>
          <p:spPr bwMode="auto">
            <a:xfrm>
              <a:off x="4280"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6" name="Line 14">
              <a:extLst>
                <a:ext uri="{FF2B5EF4-FFF2-40B4-BE49-F238E27FC236}">
                  <a16:creationId xmlns:a16="http://schemas.microsoft.com/office/drawing/2014/main" id="{E4DA51F2-7F2C-4B9A-85F4-8B5A27D60616}"/>
                </a:ext>
              </a:extLst>
            </p:cNvPr>
            <p:cNvSpPr>
              <a:spLocks noChangeShapeType="1"/>
            </p:cNvSpPr>
            <p:nvPr/>
          </p:nvSpPr>
          <p:spPr bwMode="auto">
            <a:xfrm>
              <a:off x="5899"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7" name="Line 15">
              <a:extLst>
                <a:ext uri="{FF2B5EF4-FFF2-40B4-BE49-F238E27FC236}">
                  <a16:creationId xmlns:a16="http://schemas.microsoft.com/office/drawing/2014/main" id="{8A1E134F-2513-4F17-918E-53DCD5A7F50B}"/>
                </a:ext>
              </a:extLst>
            </p:cNvPr>
            <p:cNvSpPr>
              <a:spLocks noChangeShapeType="1"/>
            </p:cNvSpPr>
            <p:nvPr/>
          </p:nvSpPr>
          <p:spPr bwMode="auto">
            <a:xfrm>
              <a:off x="7520"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8" name="Line 16">
              <a:extLst>
                <a:ext uri="{FF2B5EF4-FFF2-40B4-BE49-F238E27FC236}">
                  <a16:creationId xmlns:a16="http://schemas.microsoft.com/office/drawing/2014/main" id="{559A71AA-FDA7-43F3-9BB0-E76D38F5385B}"/>
                </a:ext>
              </a:extLst>
            </p:cNvPr>
            <p:cNvSpPr>
              <a:spLocks noChangeShapeType="1"/>
            </p:cNvSpPr>
            <p:nvPr/>
          </p:nvSpPr>
          <p:spPr bwMode="auto">
            <a:xfrm>
              <a:off x="6981"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9" name="Line 17">
              <a:extLst>
                <a:ext uri="{FF2B5EF4-FFF2-40B4-BE49-F238E27FC236}">
                  <a16:creationId xmlns:a16="http://schemas.microsoft.com/office/drawing/2014/main" id="{A3A525AF-B15E-43E5-A4CD-FD96A11F8549}"/>
                </a:ext>
              </a:extLst>
            </p:cNvPr>
            <p:cNvSpPr>
              <a:spLocks noChangeShapeType="1"/>
            </p:cNvSpPr>
            <p:nvPr/>
          </p:nvSpPr>
          <p:spPr bwMode="auto">
            <a:xfrm>
              <a:off x="4820"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0" name="Line 18">
              <a:extLst>
                <a:ext uri="{FF2B5EF4-FFF2-40B4-BE49-F238E27FC236}">
                  <a16:creationId xmlns:a16="http://schemas.microsoft.com/office/drawing/2014/main" id="{39C9B6CA-79AD-44E5-A141-60BAB9D448F4}"/>
                </a:ext>
              </a:extLst>
            </p:cNvPr>
            <p:cNvSpPr>
              <a:spLocks noChangeShapeType="1"/>
            </p:cNvSpPr>
            <p:nvPr/>
          </p:nvSpPr>
          <p:spPr bwMode="auto">
            <a:xfrm>
              <a:off x="5900"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1" name="Text Box 19">
              <a:extLst>
                <a:ext uri="{FF2B5EF4-FFF2-40B4-BE49-F238E27FC236}">
                  <a16:creationId xmlns:a16="http://schemas.microsoft.com/office/drawing/2014/main" id="{DA599F4C-235F-4ADB-BC6C-BF91A632C9BF}"/>
                </a:ext>
              </a:extLst>
            </p:cNvPr>
            <p:cNvSpPr txBox="1">
              <a:spLocks noChangeArrowheads="1"/>
            </p:cNvSpPr>
            <p:nvPr/>
          </p:nvSpPr>
          <p:spPr bwMode="auto">
            <a:xfrm>
              <a:off x="3893" y="4255"/>
              <a:ext cx="21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endParaRPr lang="en-US" altLang="en-US" sz="1800"/>
            </a:p>
          </p:txBody>
        </p:sp>
        <p:sp>
          <p:nvSpPr>
            <p:cNvPr id="49172" name="Text Box 20">
              <a:extLst>
                <a:ext uri="{FF2B5EF4-FFF2-40B4-BE49-F238E27FC236}">
                  <a16:creationId xmlns:a16="http://schemas.microsoft.com/office/drawing/2014/main" id="{71641B2B-4F96-46F1-B855-306058E1BC34}"/>
                </a:ext>
              </a:extLst>
            </p:cNvPr>
            <p:cNvSpPr txBox="1">
              <a:spLocks noChangeArrowheads="1"/>
            </p:cNvSpPr>
            <p:nvPr/>
          </p:nvSpPr>
          <p:spPr bwMode="auto">
            <a:xfrm>
              <a:off x="4774" y="3355"/>
              <a:ext cx="21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endParaRPr lang="en-US" altLang="en-US" sz="1800"/>
            </a:p>
          </p:txBody>
        </p:sp>
        <p:sp>
          <p:nvSpPr>
            <p:cNvPr id="49173" name="Line 21">
              <a:extLst>
                <a:ext uri="{FF2B5EF4-FFF2-40B4-BE49-F238E27FC236}">
                  <a16:creationId xmlns:a16="http://schemas.microsoft.com/office/drawing/2014/main" id="{4D115E89-33CE-4130-97FC-BA02FAB3F7AD}"/>
                </a:ext>
              </a:extLst>
            </p:cNvPr>
            <p:cNvSpPr>
              <a:spLocks noChangeShapeType="1"/>
            </p:cNvSpPr>
            <p:nvPr/>
          </p:nvSpPr>
          <p:spPr bwMode="auto">
            <a:xfrm>
              <a:off x="9132"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4" name="Line 22">
              <a:extLst>
                <a:ext uri="{FF2B5EF4-FFF2-40B4-BE49-F238E27FC236}">
                  <a16:creationId xmlns:a16="http://schemas.microsoft.com/office/drawing/2014/main" id="{1A49AF87-CA8A-413C-80B3-2F479729F033}"/>
                </a:ext>
              </a:extLst>
            </p:cNvPr>
            <p:cNvSpPr>
              <a:spLocks noChangeShapeType="1"/>
            </p:cNvSpPr>
            <p:nvPr/>
          </p:nvSpPr>
          <p:spPr bwMode="auto">
            <a:xfrm>
              <a:off x="2692"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175" name="Group 23">
              <a:extLst>
                <a:ext uri="{FF2B5EF4-FFF2-40B4-BE49-F238E27FC236}">
                  <a16:creationId xmlns:a16="http://schemas.microsoft.com/office/drawing/2014/main" id="{473EE1AA-CF2D-4467-9366-553C98F546F8}"/>
                </a:ext>
              </a:extLst>
            </p:cNvPr>
            <p:cNvGrpSpPr>
              <a:grpSpLocks/>
            </p:cNvGrpSpPr>
            <p:nvPr/>
          </p:nvGrpSpPr>
          <p:grpSpPr bwMode="auto">
            <a:xfrm rot="10800000">
              <a:off x="2683" y="2760"/>
              <a:ext cx="3218" cy="540"/>
              <a:chOff x="2541" y="4020"/>
              <a:chExt cx="5880" cy="360"/>
            </a:xfrm>
          </p:grpSpPr>
          <p:sp>
            <p:nvSpPr>
              <p:cNvPr id="49185" name="AutoShape 24">
                <a:extLst>
                  <a:ext uri="{FF2B5EF4-FFF2-40B4-BE49-F238E27FC236}">
                    <a16:creationId xmlns:a16="http://schemas.microsoft.com/office/drawing/2014/main" id="{A0BB3225-8FA9-4F9A-8521-7C83B5839E17}"/>
                  </a:ext>
                </a:extLst>
              </p:cNvPr>
              <p:cNvSpPr>
                <a:spLocks/>
              </p:cNvSpPr>
              <p:nvPr/>
            </p:nvSpPr>
            <p:spPr bwMode="auto">
              <a:xfrm rot="5400000">
                <a:off x="332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86" name="AutoShape 25">
                <a:extLst>
                  <a:ext uri="{FF2B5EF4-FFF2-40B4-BE49-F238E27FC236}">
                    <a16:creationId xmlns:a16="http://schemas.microsoft.com/office/drawing/2014/main" id="{2BD4AF06-5400-4A82-AACE-2C60881F96DA}"/>
                  </a:ext>
                </a:extLst>
              </p:cNvPr>
              <p:cNvSpPr>
                <a:spLocks/>
              </p:cNvSpPr>
              <p:nvPr/>
            </p:nvSpPr>
            <p:spPr bwMode="auto">
              <a:xfrm rot="5400000">
                <a:off x="530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87" name="AutoShape 26">
                <a:extLst>
                  <a:ext uri="{FF2B5EF4-FFF2-40B4-BE49-F238E27FC236}">
                    <a16:creationId xmlns:a16="http://schemas.microsoft.com/office/drawing/2014/main" id="{1C3A2A0A-F468-4661-B025-29A1F3C27A30}"/>
                  </a:ext>
                </a:extLst>
              </p:cNvPr>
              <p:cNvSpPr>
                <a:spLocks/>
              </p:cNvSpPr>
              <p:nvPr/>
            </p:nvSpPr>
            <p:spPr bwMode="auto">
              <a:xfrm rot="5400000">
                <a:off x="728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9176" name="Text Box 27">
              <a:extLst>
                <a:ext uri="{FF2B5EF4-FFF2-40B4-BE49-F238E27FC236}">
                  <a16:creationId xmlns:a16="http://schemas.microsoft.com/office/drawing/2014/main" id="{CA960B6E-A20D-4D68-B3E9-3367B19B7583}"/>
                </a:ext>
              </a:extLst>
            </p:cNvPr>
            <p:cNvSpPr txBox="1">
              <a:spLocks noChangeArrowheads="1"/>
            </p:cNvSpPr>
            <p:nvPr/>
          </p:nvSpPr>
          <p:spPr bwMode="auto">
            <a:xfrm>
              <a:off x="3694" y="2275"/>
              <a:ext cx="21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endParaRPr lang="en-US" altLang="en-US" sz="1800"/>
            </a:p>
          </p:txBody>
        </p:sp>
        <p:grpSp>
          <p:nvGrpSpPr>
            <p:cNvPr id="49177" name="Group 28">
              <a:extLst>
                <a:ext uri="{FF2B5EF4-FFF2-40B4-BE49-F238E27FC236}">
                  <a16:creationId xmlns:a16="http://schemas.microsoft.com/office/drawing/2014/main" id="{EDCAB632-25BA-42FD-8AE8-A029EAA960A8}"/>
                </a:ext>
              </a:extLst>
            </p:cNvPr>
            <p:cNvGrpSpPr>
              <a:grpSpLocks/>
            </p:cNvGrpSpPr>
            <p:nvPr/>
          </p:nvGrpSpPr>
          <p:grpSpPr bwMode="auto">
            <a:xfrm rot="10800000">
              <a:off x="5923" y="2760"/>
              <a:ext cx="3218" cy="540"/>
              <a:chOff x="2541" y="4020"/>
              <a:chExt cx="5880" cy="360"/>
            </a:xfrm>
          </p:grpSpPr>
          <p:sp>
            <p:nvSpPr>
              <p:cNvPr id="49182" name="AutoShape 29">
                <a:extLst>
                  <a:ext uri="{FF2B5EF4-FFF2-40B4-BE49-F238E27FC236}">
                    <a16:creationId xmlns:a16="http://schemas.microsoft.com/office/drawing/2014/main" id="{C4EA439A-0C65-4948-91C2-615A8DB2F8FE}"/>
                  </a:ext>
                </a:extLst>
              </p:cNvPr>
              <p:cNvSpPr>
                <a:spLocks/>
              </p:cNvSpPr>
              <p:nvPr/>
            </p:nvSpPr>
            <p:spPr bwMode="auto">
              <a:xfrm rot="5400000">
                <a:off x="332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83" name="AutoShape 30">
                <a:extLst>
                  <a:ext uri="{FF2B5EF4-FFF2-40B4-BE49-F238E27FC236}">
                    <a16:creationId xmlns:a16="http://schemas.microsoft.com/office/drawing/2014/main" id="{90D1BA25-4C45-469C-BB17-3CF6060FFC54}"/>
                  </a:ext>
                </a:extLst>
              </p:cNvPr>
              <p:cNvSpPr>
                <a:spLocks/>
              </p:cNvSpPr>
              <p:nvPr/>
            </p:nvSpPr>
            <p:spPr bwMode="auto">
              <a:xfrm rot="5400000">
                <a:off x="530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9184" name="AutoShape 31">
                <a:extLst>
                  <a:ext uri="{FF2B5EF4-FFF2-40B4-BE49-F238E27FC236}">
                    <a16:creationId xmlns:a16="http://schemas.microsoft.com/office/drawing/2014/main" id="{772FDD1D-5D1F-43AF-ADCA-90DA1C970294}"/>
                  </a:ext>
                </a:extLst>
              </p:cNvPr>
              <p:cNvSpPr>
                <a:spLocks/>
              </p:cNvSpPr>
              <p:nvPr/>
            </p:nvSpPr>
            <p:spPr bwMode="auto">
              <a:xfrm rot="5400000">
                <a:off x="7281" y="3240"/>
                <a:ext cx="360" cy="1920"/>
              </a:xfrm>
              <a:prstGeom prst="rightBrace">
                <a:avLst>
                  <a:gd name="adj1" fmla="val 6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9178" name="Line 32">
              <a:extLst>
                <a:ext uri="{FF2B5EF4-FFF2-40B4-BE49-F238E27FC236}">
                  <a16:creationId xmlns:a16="http://schemas.microsoft.com/office/drawing/2014/main" id="{F9387694-97A2-482A-9A1C-4AF703462835}"/>
                </a:ext>
              </a:extLst>
            </p:cNvPr>
            <p:cNvSpPr>
              <a:spLocks noChangeShapeType="1"/>
            </p:cNvSpPr>
            <p:nvPr/>
          </p:nvSpPr>
          <p:spPr bwMode="auto">
            <a:xfrm>
              <a:off x="3741"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9" name="Line 33">
              <a:extLst>
                <a:ext uri="{FF2B5EF4-FFF2-40B4-BE49-F238E27FC236}">
                  <a16:creationId xmlns:a16="http://schemas.microsoft.com/office/drawing/2014/main" id="{86A8E7BE-64F6-427A-AA44-CBF8CC102C5C}"/>
                </a:ext>
              </a:extLst>
            </p:cNvPr>
            <p:cNvSpPr>
              <a:spLocks noChangeShapeType="1"/>
            </p:cNvSpPr>
            <p:nvPr/>
          </p:nvSpPr>
          <p:spPr bwMode="auto">
            <a:xfrm>
              <a:off x="8061" y="5460"/>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0" name="Text Box 34">
              <a:extLst>
                <a:ext uri="{FF2B5EF4-FFF2-40B4-BE49-F238E27FC236}">
                  <a16:creationId xmlns:a16="http://schemas.microsoft.com/office/drawing/2014/main" id="{F445BB52-AB24-4FE1-B1A4-3E36E5246661}"/>
                </a:ext>
              </a:extLst>
            </p:cNvPr>
            <p:cNvSpPr txBox="1">
              <a:spLocks noChangeArrowheads="1"/>
            </p:cNvSpPr>
            <p:nvPr/>
          </p:nvSpPr>
          <p:spPr bwMode="auto">
            <a:xfrm>
              <a:off x="1761" y="5280"/>
              <a:ext cx="10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0"/>
                </a:spcBef>
                <a:buClrTx/>
                <a:buSzTx/>
                <a:buFontTx/>
                <a:buNone/>
              </a:pPr>
              <a:r>
                <a:rPr lang="en-US" altLang="en-US" sz="1400" b="1" i="1">
                  <a:latin typeface="Times New Roman" panose="02020603050405020304" pitchFamily="18" charset="0"/>
                </a:rPr>
                <a:t>(-2,1,-3)</a:t>
              </a:r>
              <a:endParaRPr lang="en-US" altLang="en-US" sz="2400"/>
            </a:p>
          </p:txBody>
        </p:sp>
        <p:sp>
          <p:nvSpPr>
            <p:cNvPr id="49181" name="Text Box 35">
              <a:extLst>
                <a:ext uri="{FF2B5EF4-FFF2-40B4-BE49-F238E27FC236}">
                  <a16:creationId xmlns:a16="http://schemas.microsoft.com/office/drawing/2014/main" id="{3AE616BC-608E-4F01-B3C7-598D14767436}"/>
                </a:ext>
              </a:extLst>
            </p:cNvPr>
            <p:cNvSpPr txBox="1">
              <a:spLocks noChangeArrowheads="1"/>
            </p:cNvSpPr>
            <p:nvPr/>
          </p:nvSpPr>
          <p:spPr bwMode="auto">
            <a:xfrm>
              <a:off x="8961" y="5280"/>
              <a:ext cx="108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400" b="1" i="1">
                  <a:latin typeface="Times New Roman" panose="02020603050405020304" pitchFamily="18" charset="0"/>
                </a:rPr>
                <a:t>(2,-1, 3)</a:t>
              </a:r>
              <a:endParaRPr lang="en-US" altLang="en-US" sz="2400"/>
            </a:p>
          </p:txBody>
        </p:sp>
      </p:grpSp>
      <p:pic>
        <p:nvPicPr>
          <p:cNvPr id="49155" name="Picture 36">
            <a:extLst>
              <a:ext uri="{FF2B5EF4-FFF2-40B4-BE49-F238E27FC236}">
                <a16:creationId xmlns:a16="http://schemas.microsoft.com/office/drawing/2014/main" id="{1D97E96D-8FC3-4721-903F-45A6DAF707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l="3891" t="25702" r="12465" b="40523"/>
          <a:stretch>
            <a:fillRect/>
          </a:stretch>
        </p:blipFill>
        <p:spPr>
          <a:xfrm>
            <a:off x="2279650" y="3863976"/>
            <a:ext cx="7416800" cy="2244725"/>
          </a:xfrm>
          <a:noFill/>
        </p:spPr>
      </p:pic>
      <p:sp>
        <p:nvSpPr>
          <p:cNvPr id="49156" name="Rectangle 37">
            <a:extLst>
              <a:ext uri="{FF2B5EF4-FFF2-40B4-BE49-F238E27FC236}">
                <a16:creationId xmlns:a16="http://schemas.microsoft.com/office/drawing/2014/main" id="{4E330044-6A39-4602-ACF3-D2BAAE1A3308}"/>
              </a:ext>
            </a:extLst>
          </p:cNvPr>
          <p:cNvSpPr>
            <a:spLocks noChangeArrowheads="1"/>
          </p:cNvSpPr>
          <p:nvPr/>
        </p:nvSpPr>
        <p:spPr bwMode="auto">
          <a:xfrm>
            <a:off x="1981200" y="44450"/>
            <a:ext cx="8229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700">
                <a:solidFill>
                  <a:schemeClr val="tx2"/>
                </a:solidFill>
                <a:latin typeface="Garamond" panose="02020404030301010803" pitchFamily="18" charset="0"/>
              </a:rPr>
              <a:t>(Algorithm)</a:t>
            </a:r>
            <a:br>
              <a:rPr lang="en-US" altLang="en-US" sz="4200">
                <a:solidFill>
                  <a:schemeClr val="tx2"/>
                </a:solidFill>
                <a:latin typeface="Garamond" panose="02020404030301010803" pitchFamily="18" charset="0"/>
              </a:rPr>
            </a:br>
            <a:r>
              <a:rPr lang="en-US" altLang="en-US" sz="3400">
                <a:solidFill>
                  <a:schemeClr val="tx2"/>
                </a:solidFill>
                <a:latin typeface="Garamond" panose="02020404030301010803" pitchFamily="18" charset="0"/>
              </a:rPr>
              <a:t>Merging Series of Grid Intersections 3D </a:t>
            </a:r>
          </a:p>
        </p:txBody>
      </p:sp>
      <p:graphicFrame>
        <p:nvGraphicFramePr>
          <p:cNvPr id="49157" name="Object 38">
            <a:extLst>
              <a:ext uri="{FF2B5EF4-FFF2-40B4-BE49-F238E27FC236}">
                <a16:creationId xmlns:a16="http://schemas.microsoft.com/office/drawing/2014/main" id="{A731767B-04FC-4B4D-BE94-A0688214018F}"/>
              </a:ext>
            </a:extLst>
          </p:cNvPr>
          <p:cNvGraphicFramePr>
            <a:graphicFrameLocks noChangeAspect="1"/>
          </p:cNvGraphicFramePr>
          <p:nvPr/>
        </p:nvGraphicFramePr>
        <p:xfrm>
          <a:off x="3119438" y="981075"/>
          <a:ext cx="6096000" cy="4064000"/>
        </p:xfrm>
        <a:graphic>
          <a:graphicData uri="http://schemas.openxmlformats.org/presentationml/2006/ole">
            <mc:AlternateContent xmlns:mc="http://schemas.openxmlformats.org/markup-compatibility/2006">
              <mc:Choice xmlns:v="urn:schemas-microsoft-com:vml" Requires="v">
                <p:oleObj spid="_x0000_s5306" name="משוואה" r:id="rId5" imgW="114151" imgH="215619" progId="Equation.3">
                  <p:embed/>
                </p:oleObj>
              </mc:Choice>
              <mc:Fallback>
                <p:oleObj name="משוואה" r:id="rId5" imgW="114151" imgH="215619" progId="Equation.3">
                  <p:embed/>
                  <p:pic>
                    <p:nvPicPr>
                      <p:cNvPr id="49157" name="Object 38">
                        <a:extLst>
                          <a:ext uri="{FF2B5EF4-FFF2-40B4-BE49-F238E27FC236}">
                            <a16:creationId xmlns:a16="http://schemas.microsoft.com/office/drawing/2014/main" id="{A731767B-04FC-4B4D-BE94-A068821401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38" y="981075"/>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8" name="Object 39">
            <a:extLst>
              <a:ext uri="{FF2B5EF4-FFF2-40B4-BE49-F238E27FC236}">
                <a16:creationId xmlns:a16="http://schemas.microsoft.com/office/drawing/2014/main" id="{A303D15B-5732-4A0B-939C-A75CAA4B46C4}"/>
              </a:ext>
            </a:extLst>
          </p:cNvPr>
          <p:cNvGraphicFramePr>
            <a:graphicFrameLocks noChangeAspect="1"/>
          </p:cNvGraphicFramePr>
          <p:nvPr/>
        </p:nvGraphicFramePr>
        <p:xfrm>
          <a:off x="3203576" y="1039814"/>
          <a:ext cx="1247775" cy="504825"/>
        </p:xfrm>
        <a:graphic>
          <a:graphicData uri="http://schemas.openxmlformats.org/presentationml/2006/ole">
            <mc:AlternateContent xmlns:mc="http://schemas.openxmlformats.org/markup-compatibility/2006">
              <mc:Choice xmlns:v="urn:schemas-microsoft-com:vml" Requires="v">
                <p:oleObj spid="_x0000_s5307" name="משוואה" r:id="rId7" imgW="532937" imgH="215713" progId="Equation.3">
                  <p:embed/>
                </p:oleObj>
              </mc:Choice>
              <mc:Fallback>
                <p:oleObj name="משוואה" r:id="rId7" imgW="532937" imgH="215713" progId="Equation.3">
                  <p:embed/>
                  <p:pic>
                    <p:nvPicPr>
                      <p:cNvPr id="49158" name="Object 39">
                        <a:extLst>
                          <a:ext uri="{FF2B5EF4-FFF2-40B4-BE49-F238E27FC236}">
                            <a16:creationId xmlns:a16="http://schemas.microsoft.com/office/drawing/2014/main" id="{A303D15B-5732-4A0B-939C-A75CAA4B4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6" y="1039814"/>
                        <a:ext cx="12477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9" name="Object 40">
            <a:extLst>
              <a:ext uri="{FF2B5EF4-FFF2-40B4-BE49-F238E27FC236}">
                <a16:creationId xmlns:a16="http://schemas.microsoft.com/office/drawing/2014/main" id="{7D29AE55-9B74-4936-9B1E-6BE98B7602DD}"/>
              </a:ext>
            </a:extLst>
          </p:cNvPr>
          <p:cNvGraphicFramePr>
            <a:graphicFrameLocks noChangeAspect="1"/>
          </p:cNvGraphicFramePr>
          <p:nvPr/>
        </p:nvGraphicFramePr>
        <p:xfrm>
          <a:off x="4127500" y="1774826"/>
          <a:ext cx="1271588" cy="504825"/>
        </p:xfrm>
        <a:graphic>
          <a:graphicData uri="http://schemas.openxmlformats.org/presentationml/2006/ole">
            <mc:AlternateContent xmlns:mc="http://schemas.openxmlformats.org/markup-compatibility/2006">
              <mc:Choice xmlns:v="urn:schemas-microsoft-com:vml" Requires="v">
                <p:oleObj spid="_x0000_s5308" name="משוואה" r:id="rId9" imgW="545626" imgH="215713" progId="Equation.3">
                  <p:embed/>
                </p:oleObj>
              </mc:Choice>
              <mc:Fallback>
                <p:oleObj name="משוואה" r:id="rId9" imgW="545626" imgH="215713" progId="Equation.3">
                  <p:embed/>
                  <p:pic>
                    <p:nvPicPr>
                      <p:cNvPr id="49159" name="Object 40">
                        <a:extLst>
                          <a:ext uri="{FF2B5EF4-FFF2-40B4-BE49-F238E27FC236}">
                            <a16:creationId xmlns:a16="http://schemas.microsoft.com/office/drawing/2014/main" id="{7D29AE55-9B74-4936-9B1E-6BE98B7602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7500" y="1774826"/>
                        <a:ext cx="12715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41">
            <a:extLst>
              <a:ext uri="{FF2B5EF4-FFF2-40B4-BE49-F238E27FC236}">
                <a16:creationId xmlns:a16="http://schemas.microsoft.com/office/drawing/2014/main" id="{0ED18537-AFD1-4B1F-BBD6-5359853935E0}"/>
              </a:ext>
            </a:extLst>
          </p:cNvPr>
          <p:cNvGraphicFramePr>
            <a:graphicFrameLocks noChangeAspect="1"/>
          </p:cNvGraphicFramePr>
          <p:nvPr/>
        </p:nvGraphicFramePr>
        <p:xfrm>
          <a:off x="3362325" y="2251076"/>
          <a:ext cx="1360488" cy="538163"/>
        </p:xfrm>
        <a:graphic>
          <a:graphicData uri="http://schemas.openxmlformats.org/presentationml/2006/ole">
            <mc:AlternateContent xmlns:mc="http://schemas.openxmlformats.org/markup-compatibility/2006">
              <mc:Choice xmlns:v="urn:schemas-microsoft-com:vml" Requires="v">
                <p:oleObj spid="_x0000_s5309" name="משוואה" r:id="rId11" imgW="545626" imgH="215713" progId="Equation.3">
                  <p:embed/>
                </p:oleObj>
              </mc:Choice>
              <mc:Fallback>
                <p:oleObj name="משוואה" r:id="rId11" imgW="545626" imgH="215713" progId="Equation.3">
                  <p:embed/>
                  <p:pic>
                    <p:nvPicPr>
                      <p:cNvPr id="49160" name="Object 41">
                        <a:extLst>
                          <a:ext uri="{FF2B5EF4-FFF2-40B4-BE49-F238E27FC236}">
                            <a16:creationId xmlns:a16="http://schemas.microsoft.com/office/drawing/2014/main" id="{0ED18537-AFD1-4B1F-BBD6-5359853935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2325" y="2251076"/>
                        <a:ext cx="1360488"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D54B0AF-BD35-4A75-93F0-D9A2F44FA831}"/>
              </a:ext>
            </a:extLst>
          </p:cNvPr>
          <p:cNvSpPr>
            <a:spLocks noChangeArrowheads="1"/>
          </p:cNvSpPr>
          <p:nvPr/>
        </p:nvSpPr>
        <p:spPr bwMode="auto">
          <a:xfrm>
            <a:off x="1981200" y="96839"/>
            <a:ext cx="822960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700">
                <a:solidFill>
                  <a:schemeClr val="tx2"/>
                </a:solidFill>
                <a:latin typeface="Garamond" panose="02020404030301010803" pitchFamily="18" charset="0"/>
              </a:rPr>
              <a:t>(Algorithm)</a:t>
            </a:r>
            <a:br>
              <a:rPr lang="en-US" altLang="en-US" sz="4200">
                <a:solidFill>
                  <a:schemeClr val="tx2"/>
                </a:solidFill>
                <a:latin typeface="Garamond" panose="02020404030301010803" pitchFamily="18" charset="0"/>
              </a:rPr>
            </a:br>
            <a:r>
              <a:rPr lang="en-US" altLang="en-US" sz="3400">
                <a:solidFill>
                  <a:schemeClr val="tx2"/>
                </a:solidFill>
                <a:latin typeface="Garamond" panose="02020404030301010803" pitchFamily="18" charset="0"/>
              </a:rPr>
              <a:t>SHAS Algorithm Pseudocode 2D</a:t>
            </a:r>
          </a:p>
        </p:txBody>
      </p:sp>
      <p:pic>
        <p:nvPicPr>
          <p:cNvPr id="51203" name="Picture 3">
            <a:extLst>
              <a:ext uri="{FF2B5EF4-FFF2-40B4-BE49-F238E27FC236}">
                <a16:creationId xmlns:a16="http://schemas.microsoft.com/office/drawing/2014/main" id="{5DADC770-789E-43F2-8764-0DB7A0A4B95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1358" t="40973" r="21658" b="31250"/>
          <a:stretch>
            <a:fillRect/>
          </a:stretch>
        </p:blipFill>
        <p:spPr>
          <a:xfrm>
            <a:off x="2351088" y="4587876"/>
            <a:ext cx="6121400" cy="1865313"/>
          </a:xfrm>
        </p:spPr>
      </p:pic>
      <p:sp>
        <p:nvSpPr>
          <p:cNvPr id="51204" name="Line 4">
            <a:extLst>
              <a:ext uri="{FF2B5EF4-FFF2-40B4-BE49-F238E27FC236}">
                <a16:creationId xmlns:a16="http://schemas.microsoft.com/office/drawing/2014/main" id="{A40ED85E-9DCC-4440-8B32-56DC29551DDA}"/>
              </a:ext>
            </a:extLst>
          </p:cNvPr>
          <p:cNvSpPr>
            <a:spLocks noChangeShapeType="1"/>
          </p:cNvSpPr>
          <p:nvPr/>
        </p:nvSpPr>
        <p:spPr bwMode="auto">
          <a:xfrm>
            <a:off x="1524000" y="4629150"/>
            <a:ext cx="9144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pic>
        <p:nvPicPr>
          <p:cNvPr id="51205" name="Picture 5">
            <a:extLst>
              <a:ext uri="{FF2B5EF4-FFF2-40B4-BE49-F238E27FC236}">
                <a16:creationId xmlns:a16="http://schemas.microsoft.com/office/drawing/2014/main" id="{471C3A81-EAE6-4C6A-BE59-FA09DE59D88E}"/>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l="18056" t="40134" r="29433" b="16756"/>
          <a:stretch>
            <a:fillRect/>
          </a:stretch>
        </p:blipFill>
        <p:spPr>
          <a:xfrm>
            <a:off x="2135189" y="1028701"/>
            <a:ext cx="6264275" cy="3382963"/>
          </a:xfrm>
        </p:spPr>
      </p:pic>
      <p:sp>
        <p:nvSpPr>
          <p:cNvPr id="83974" name="AutoShape 6">
            <a:extLst>
              <a:ext uri="{FF2B5EF4-FFF2-40B4-BE49-F238E27FC236}">
                <a16:creationId xmlns:a16="http://schemas.microsoft.com/office/drawing/2014/main" id="{FA7BD229-BA42-4022-82A6-8E0A19810106}"/>
              </a:ext>
            </a:extLst>
          </p:cNvPr>
          <p:cNvSpPr>
            <a:spLocks noChangeArrowheads="1"/>
          </p:cNvSpPr>
          <p:nvPr/>
        </p:nvSpPr>
        <p:spPr bwMode="auto">
          <a:xfrm>
            <a:off x="2711451" y="2852738"/>
            <a:ext cx="5832475" cy="792162"/>
          </a:xfrm>
          <a:prstGeom prst="roundRect">
            <a:avLst>
              <a:gd name="adj" fmla="val 16667"/>
            </a:avLst>
          </a:prstGeom>
          <a:noFill/>
          <a:ln w="952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C0B26FF-5A57-45CB-95C4-AD3EBA05410D}"/>
              </a:ext>
            </a:extLst>
          </p:cNvPr>
          <p:cNvSpPr>
            <a:spLocks noGrp="1" noChangeArrowheads="1"/>
          </p:cNvSpPr>
          <p:nvPr>
            <p:ph type="title"/>
          </p:nvPr>
        </p:nvSpPr>
        <p:spPr>
          <a:xfrm>
            <a:off x="1981200" y="-30163"/>
            <a:ext cx="8229600" cy="1371601"/>
          </a:xfrm>
          <a:noFill/>
        </p:spPr>
        <p:txBody>
          <a:bodyPr anchor="ctr"/>
          <a:lstStyle/>
          <a:p>
            <a:pPr algn="ctr" eaLnBrk="1" hangingPunct="1"/>
            <a:r>
              <a:rPr lang="en-US" altLang="en-US" sz="1700"/>
              <a:t>(Performance)</a:t>
            </a:r>
            <a:br>
              <a:rPr lang="en-US" altLang="en-US" sz="3800"/>
            </a:br>
            <a:r>
              <a:rPr lang="en-US" altLang="en-US" sz="3400"/>
              <a:t>Speed</a:t>
            </a:r>
          </a:p>
        </p:txBody>
      </p:sp>
      <p:graphicFrame>
        <p:nvGraphicFramePr>
          <p:cNvPr id="35843" name="Object 3">
            <a:extLst>
              <a:ext uri="{FF2B5EF4-FFF2-40B4-BE49-F238E27FC236}">
                <a16:creationId xmlns:a16="http://schemas.microsoft.com/office/drawing/2014/main" id="{1E6743ED-9E68-4A5B-A0EB-88DE850F553A}"/>
              </a:ext>
            </a:extLst>
          </p:cNvPr>
          <p:cNvGraphicFramePr>
            <a:graphicFrameLocks noGrp="1" noChangeAspect="1"/>
          </p:cNvGraphicFramePr>
          <p:nvPr>
            <p:ph idx="1"/>
          </p:nvPr>
        </p:nvGraphicFramePr>
        <p:xfrm>
          <a:off x="1847850" y="1455738"/>
          <a:ext cx="4908550" cy="4278312"/>
        </p:xfrm>
        <a:graphic>
          <a:graphicData uri="http://schemas.openxmlformats.org/presentationml/2006/ole">
            <mc:AlternateContent xmlns:mc="http://schemas.openxmlformats.org/markup-compatibility/2006">
              <mc:Choice xmlns:v="urn:schemas-microsoft-com:vml" Requires="v">
                <p:oleObj spid="_x0000_s6192" name="תרשים" r:id="rId4" imgW="3190951" imgH="2781300" progId="Excel.Chart.8">
                  <p:embed/>
                </p:oleObj>
              </mc:Choice>
              <mc:Fallback>
                <p:oleObj name="תרשים" r:id="rId4" imgW="3190951" imgH="2781300" progId="Excel.Chart.8">
                  <p:embed/>
                  <p:pic>
                    <p:nvPicPr>
                      <p:cNvPr id="35843" name="Object 3">
                        <a:extLst>
                          <a:ext uri="{FF2B5EF4-FFF2-40B4-BE49-F238E27FC236}">
                            <a16:creationId xmlns:a16="http://schemas.microsoft.com/office/drawing/2014/main" id="{1E6743ED-9E68-4A5B-A0EB-88DE850F5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455738"/>
                        <a:ext cx="4908550" cy="427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4" name="Text Box 4">
            <a:extLst>
              <a:ext uri="{FF2B5EF4-FFF2-40B4-BE49-F238E27FC236}">
                <a16:creationId xmlns:a16="http://schemas.microsoft.com/office/drawing/2014/main" id="{847F60D3-9F41-4647-A530-6DC6778EF035}"/>
              </a:ext>
            </a:extLst>
          </p:cNvPr>
          <p:cNvSpPr txBox="1">
            <a:spLocks noChangeArrowheads="1"/>
          </p:cNvSpPr>
          <p:nvPr/>
        </p:nvSpPr>
        <p:spPr bwMode="auto">
          <a:xfrm>
            <a:off x="7248526" y="1863725"/>
            <a:ext cx="28813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Char char="•"/>
            </a:pPr>
            <a:r>
              <a:rPr lang="en-US" altLang="zh-CN" sz="1600">
                <a:ea typeface="SimSun" panose="02010600030101010101" pitchFamily="2" charset="-122"/>
              </a:rPr>
              <a:t> Pentium 4, 2.4GHz, 512Mb</a:t>
            </a:r>
          </a:p>
          <a:p>
            <a:pPr algn="l" rtl="0" eaLnBrk="1" hangingPunct="1">
              <a:spcBef>
                <a:spcPct val="0"/>
              </a:spcBef>
              <a:buClrTx/>
              <a:buSzTx/>
              <a:buFontTx/>
              <a:buChar char="•"/>
            </a:pPr>
            <a:r>
              <a:rPr lang="en-US" altLang="zh-CN" sz="1600">
                <a:ea typeface="SimSun" panose="02010600030101010101" pitchFamily="2" charset="-122"/>
              </a:rPr>
              <a:t> C++ implementation of 3D transform</a:t>
            </a:r>
          </a:p>
          <a:p>
            <a:pPr algn="l" rtl="0" eaLnBrk="1" hangingPunct="1">
              <a:spcBef>
                <a:spcPct val="0"/>
              </a:spcBef>
              <a:buClrTx/>
              <a:buSzTx/>
              <a:buFontTx/>
              <a:buChar char="•"/>
            </a:pPr>
            <a:r>
              <a:rPr lang="en-US" altLang="zh-CN" sz="1600">
                <a:ea typeface="SimSun" panose="02010600030101010101" pitchFamily="2" charset="-122"/>
              </a:rPr>
              <a:t> </a:t>
            </a:r>
            <a:r>
              <a:rPr lang="en-US" altLang="zh-CN" sz="1600" i="1">
                <a:ea typeface="SimSun" panose="02010600030101010101" pitchFamily="2" charset="-122"/>
              </a:rPr>
              <a:t>SHAS algorithm is faster for moderate sizes of  input arrays</a:t>
            </a:r>
          </a:p>
          <a:p>
            <a:pPr algn="l" rtl="0" eaLnBrk="1" hangingPunct="1">
              <a:spcBef>
                <a:spcPct val="50000"/>
              </a:spcBef>
              <a:buClrTx/>
              <a:buSzTx/>
              <a:buFontTx/>
              <a:buChar char="•"/>
            </a:pPr>
            <a:endParaRPr lang="en-US" altLang="en-US" sz="1600"/>
          </a:p>
        </p:txBody>
      </p:sp>
      <p:sp>
        <p:nvSpPr>
          <p:cNvPr id="35845" name="Text Box 5">
            <a:extLst>
              <a:ext uri="{FF2B5EF4-FFF2-40B4-BE49-F238E27FC236}">
                <a16:creationId xmlns:a16="http://schemas.microsoft.com/office/drawing/2014/main" id="{987DA5F4-D198-459E-A149-DB862E616F09}"/>
              </a:ext>
            </a:extLst>
          </p:cNvPr>
          <p:cNvSpPr txBox="1">
            <a:spLocks noChangeArrowheads="1"/>
          </p:cNvSpPr>
          <p:nvPr/>
        </p:nvSpPr>
        <p:spPr bwMode="auto">
          <a:xfrm>
            <a:off x="7334250" y="4076701"/>
            <a:ext cx="3009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400" b="1" u="sng"/>
              <a:t>For Example</a:t>
            </a:r>
            <a:r>
              <a:rPr lang="en-US" altLang="en-US" sz="1400" b="1"/>
              <a:t>:</a:t>
            </a:r>
          </a:p>
          <a:p>
            <a:pPr algn="l" rtl="0" eaLnBrk="1" hangingPunct="1">
              <a:spcBef>
                <a:spcPct val="0"/>
              </a:spcBef>
              <a:buClrTx/>
              <a:buSzTx/>
              <a:buFontTx/>
              <a:buNone/>
            </a:pPr>
            <a:r>
              <a:rPr lang="en-US" altLang="en-US" sz="1400" b="1"/>
              <a:t>Cube Side: 	128</a:t>
            </a:r>
          </a:p>
          <a:p>
            <a:pPr algn="l" rtl="0" eaLnBrk="1" hangingPunct="1">
              <a:spcBef>
                <a:spcPct val="0"/>
              </a:spcBef>
              <a:buClrTx/>
              <a:buSzTx/>
              <a:buFontTx/>
              <a:buNone/>
            </a:pPr>
            <a:r>
              <a:rPr lang="en-US" altLang="en-US" sz="1400" b="1"/>
              <a:t># Coefficients: 	3.22E+09 </a:t>
            </a:r>
          </a:p>
          <a:p>
            <a:pPr algn="l" rtl="0" eaLnBrk="1" hangingPunct="1">
              <a:spcBef>
                <a:spcPct val="0"/>
              </a:spcBef>
              <a:buClrTx/>
              <a:buSzTx/>
              <a:buFontTx/>
              <a:buNone/>
            </a:pPr>
            <a:endParaRPr lang="en-US" altLang="en-US" sz="1400" b="1"/>
          </a:p>
          <a:p>
            <a:pPr algn="l" rtl="0" eaLnBrk="1" hangingPunct="1">
              <a:spcBef>
                <a:spcPct val="0"/>
              </a:spcBef>
              <a:buClrTx/>
              <a:buSzTx/>
              <a:buFontTx/>
              <a:buNone/>
            </a:pPr>
            <a:r>
              <a:rPr lang="en-US" altLang="en-US" sz="1400" b="1"/>
              <a:t>Total Time: 	5664 sec (~1.5 hour)</a:t>
            </a:r>
          </a:p>
          <a:p>
            <a:pPr algn="l" rtl="0" eaLnBrk="1" hangingPunct="1">
              <a:spcBef>
                <a:spcPct val="0"/>
              </a:spcBef>
              <a:buClrTx/>
              <a:buSzTx/>
              <a:buFontTx/>
              <a:buNone/>
            </a:pPr>
            <a:r>
              <a:rPr lang="en-US" altLang="en-US" sz="1400" b="1"/>
              <a:t>Per Coefficient: 	1.76E-06 sec  </a:t>
            </a:r>
          </a:p>
          <a:p>
            <a:pPr algn="l" rtl="0" eaLnBrk="1" hangingPunct="1">
              <a:spcBef>
                <a:spcPct val="0"/>
              </a:spcBef>
              <a:buClrTx/>
              <a:buSzTx/>
              <a:buFontTx/>
              <a:buNone/>
            </a:pPr>
            <a:endParaRPr lang="en-US" altLang="en-US"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a:extLst>
              <a:ext uri="{FF2B5EF4-FFF2-40B4-BE49-F238E27FC236}">
                <a16:creationId xmlns:a16="http://schemas.microsoft.com/office/drawing/2014/main" id="{7C76D012-DA82-4AC1-974A-ECF88151D95C}"/>
              </a:ext>
            </a:extLst>
          </p:cNvPr>
          <p:cNvGrpSpPr>
            <a:grpSpLocks/>
          </p:cNvGrpSpPr>
          <p:nvPr/>
        </p:nvGrpSpPr>
        <p:grpSpPr bwMode="auto">
          <a:xfrm>
            <a:off x="3017838" y="3605213"/>
            <a:ext cx="7110412" cy="1809750"/>
            <a:chOff x="941" y="2271"/>
            <a:chExt cx="4479" cy="1140"/>
          </a:xfrm>
        </p:grpSpPr>
        <p:pic>
          <p:nvPicPr>
            <p:cNvPr id="37899" name="Picture 3">
              <a:extLst>
                <a:ext uri="{FF2B5EF4-FFF2-40B4-BE49-F238E27FC236}">
                  <a16:creationId xmlns:a16="http://schemas.microsoft.com/office/drawing/2014/main" id="{E986413F-163F-4D5B-9F86-F1C3719D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44" r="26880" b="75368"/>
            <a:stretch>
              <a:fillRect/>
            </a:stretch>
          </p:blipFill>
          <p:spPr bwMode="auto">
            <a:xfrm>
              <a:off x="941" y="2271"/>
              <a:ext cx="1087"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0" name="Picture 4">
              <a:extLst>
                <a:ext uri="{FF2B5EF4-FFF2-40B4-BE49-F238E27FC236}">
                  <a16:creationId xmlns:a16="http://schemas.microsoft.com/office/drawing/2014/main" id="{66C0B46B-646A-4D2A-B960-EF8A2F41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46" t="49684" r="76801" b="25262"/>
            <a:stretch>
              <a:fillRect/>
            </a:stretch>
          </p:blipFill>
          <p:spPr bwMode="auto">
            <a:xfrm>
              <a:off x="4242" y="2294"/>
              <a:ext cx="1178"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1" name="Picture 5">
              <a:extLst>
                <a:ext uri="{FF2B5EF4-FFF2-40B4-BE49-F238E27FC236}">
                  <a16:creationId xmlns:a16="http://schemas.microsoft.com/office/drawing/2014/main" id="{2F63B67B-AB55-4695-B46E-F25754DD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1" r="52458" b="75368"/>
            <a:stretch>
              <a:fillRect/>
            </a:stretch>
          </p:blipFill>
          <p:spPr bwMode="auto">
            <a:xfrm>
              <a:off x="3186" y="2271"/>
              <a:ext cx="1061"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2" name="Picture 6">
              <a:extLst>
                <a:ext uri="{FF2B5EF4-FFF2-40B4-BE49-F238E27FC236}">
                  <a16:creationId xmlns:a16="http://schemas.microsoft.com/office/drawing/2014/main" id="{B1E3E7D7-6AFB-4946-A878-D6BE8BA2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4977" b="75368"/>
            <a:stretch>
              <a:fillRect/>
            </a:stretch>
          </p:blipFill>
          <p:spPr bwMode="auto">
            <a:xfrm>
              <a:off x="2119" y="2271"/>
              <a:ext cx="117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7891" name="Picture 7">
            <a:extLst>
              <a:ext uri="{FF2B5EF4-FFF2-40B4-BE49-F238E27FC236}">
                <a16:creationId xmlns:a16="http://schemas.microsoft.com/office/drawing/2014/main" id="{FB5F1897-76D1-49F3-B71D-000EC0718BC0}"/>
              </a:ext>
            </a:extLst>
          </p:cNvPr>
          <p:cNvPicPr>
            <a:picLocks noChangeArrowheads="1"/>
          </p:cNvPicPr>
          <p:nvPr/>
        </p:nvPicPr>
        <p:blipFill>
          <a:blip r:embed="rId5">
            <a:extLst>
              <a:ext uri="{28A0092B-C50C-407E-A947-70E740481C1C}">
                <a14:useLocalDpi xmlns:a14="http://schemas.microsoft.com/office/drawing/2010/main" val="0"/>
              </a:ext>
            </a:extLst>
          </a:blip>
          <a:srcRect l="32532" t="20250" r="26250" b="30624"/>
          <a:stretch>
            <a:fillRect/>
          </a:stretch>
        </p:blipFill>
        <p:spPr bwMode="auto">
          <a:xfrm>
            <a:off x="8596314" y="2205039"/>
            <a:ext cx="1138237"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2" name="Picture 8">
            <a:extLst>
              <a:ext uri="{FF2B5EF4-FFF2-40B4-BE49-F238E27FC236}">
                <a16:creationId xmlns:a16="http://schemas.microsoft.com/office/drawing/2014/main" id="{6D815240-7C92-46DD-96CD-4758607F6925}"/>
              </a:ext>
            </a:extLst>
          </p:cNvPr>
          <p:cNvPicPr>
            <a:picLocks noChangeArrowheads="1"/>
          </p:cNvPicPr>
          <p:nvPr/>
        </p:nvPicPr>
        <p:blipFill>
          <a:blip r:embed="rId6">
            <a:extLst>
              <a:ext uri="{28A0092B-C50C-407E-A947-70E740481C1C}">
                <a14:useLocalDpi xmlns:a14="http://schemas.microsoft.com/office/drawing/2010/main" val="0"/>
              </a:ext>
            </a:extLst>
          </a:blip>
          <a:srcRect l="35344" t="15750" r="17250" b="22749"/>
          <a:stretch>
            <a:fillRect/>
          </a:stretch>
        </p:blipFill>
        <p:spPr bwMode="auto">
          <a:xfrm>
            <a:off x="50958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3" name="Picture 9">
            <a:extLst>
              <a:ext uri="{FF2B5EF4-FFF2-40B4-BE49-F238E27FC236}">
                <a16:creationId xmlns:a16="http://schemas.microsoft.com/office/drawing/2014/main" id="{46511EB3-110C-4A32-93AA-184BCA314748}"/>
              </a:ext>
            </a:extLst>
          </p:cNvPr>
          <p:cNvPicPr>
            <a:picLocks noChangeArrowheads="1"/>
          </p:cNvPicPr>
          <p:nvPr/>
        </p:nvPicPr>
        <p:blipFill>
          <a:blip r:embed="rId7">
            <a:extLst>
              <a:ext uri="{28A0092B-C50C-407E-A947-70E740481C1C}">
                <a14:useLocalDpi xmlns:a14="http://schemas.microsoft.com/office/drawing/2010/main" val="0"/>
              </a:ext>
            </a:extLst>
          </a:blip>
          <a:srcRect l="29344" t="15500" r="20718" b="22375"/>
          <a:stretch>
            <a:fillRect/>
          </a:stretch>
        </p:blipFill>
        <p:spPr bwMode="auto">
          <a:xfrm>
            <a:off x="3403600"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4" name="Picture 10">
            <a:extLst>
              <a:ext uri="{FF2B5EF4-FFF2-40B4-BE49-F238E27FC236}">
                <a16:creationId xmlns:a16="http://schemas.microsoft.com/office/drawing/2014/main" id="{5307F607-54FA-48F2-9536-E2C9A60217E8}"/>
              </a:ext>
            </a:extLst>
          </p:cNvPr>
          <p:cNvPicPr>
            <a:picLocks noChangeArrowheads="1"/>
          </p:cNvPicPr>
          <p:nvPr/>
        </p:nvPicPr>
        <p:blipFill>
          <a:blip r:embed="rId8">
            <a:extLst>
              <a:ext uri="{28A0092B-C50C-407E-A947-70E740481C1C}">
                <a14:useLocalDpi xmlns:a14="http://schemas.microsoft.com/office/drawing/2010/main" val="0"/>
              </a:ext>
            </a:extLst>
          </a:blip>
          <a:srcRect l="31500" t="14375" r="20813" b="23125"/>
          <a:stretch>
            <a:fillRect/>
          </a:stretch>
        </p:blipFill>
        <p:spPr bwMode="auto">
          <a:xfrm>
            <a:off x="69119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Box 11">
            <a:extLst>
              <a:ext uri="{FF2B5EF4-FFF2-40B4-BE49-F238E27FC236}">
                <a16:creationId xmlns:a16="http://schemas.microsoft.com/office/drawing/2014/main" id="{2B58F831-AC44-4F51-BCAE-42D5070D2F75}"/>
              </a:ext>
            </a:extLst>
          </p:cNvPr>
          <p:cNvSpPr txBox="1">
            <a:spLocks noChangeArrowheads="1"/>
          </p:cNvSpPr>
          <p:nvPr/>
        </p:nvSpPr>
        <p:spPr bwMode="auto">
          <a:xfrm>
            <a:off x="1992313" y="2622551"/>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SHAS</a:t>
            </a:r>
          </a:p>
        </p:txBody>
      </p:sp>
      <p:sp>
        <p:nvSpPr>
          <p:cNvPr id="37896" name="Text Box 12">
            <a:extLst>
              <a:ext uri="{FF2B5EF4-FFF2-40B4-BE49-F238E27FC236}">
                <a16:creationId xmlns:a16="http://schemas.microsoft.com/office/drawing/2014/main" id="{C9CDAC95-F9D9-402B-A8E2-CD62D8D71414}"/>
              </a:ext>
            </a:extLst>
          </p:cNvPr>
          <p:cNvSpPr txBox="1">
            <a:spLocks noChangeArrowheads="1"/>
          </p:cNvSpPr>
          <p:nvPr/>
        </p:nvSpPr>
        <p:spPr bwMode="auto">
          <a:xfrm>
            <a:off x="1992313" y="4138613"/>
            <a:ext cx="1223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Slant Stack </a:t>
            </a:r>
          </a:p>
        </p:txBody>
      </p:sp>
      <p:sp>
        <p:nvSpPr>
          <p:cNvPr id="37897" name="Text Box 13">
            <a:extLst>
              <a:ext uri="{FF2B5EF4-FFF2-40B4-BE49-F238E27FC236}">
                <a16:creationId xmlns:a16="http://schemas.microsoft.com/office/drawing/2014/main" id="{91371102-F85A-4872-96F7-E6377B5FC71D}"/>
              </a:ext>
            </a:extLst>
          </p:cNvPr>
          <p:cNvSpPr txBox="1">
            <a:spLocks noChangeArrowheads="1"/>
          </p:cNvSpPr>
          <p:nvPr/>
        </p:nvSpPr>
        <p:spPr bwMode="auto">
          <a:xfrm>
            <a:off x="2208213" y="1611313"/>
            <a:ext cx="676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Back Projection Of Various Coefficients</a:t>
            </a:r>
          </a:p>
        </p:txBody>
      </p:sp>
      <p:sp>
        <p:nvSpPr>
          <p:cNvPr id="37898" name="Rectangle 14">
            <a:extLst>
              <a:ext uri="{FF2B5EF4-FFF2-40B4-BE49-F238E27FC236}">
                <a16:creationId xmlns:a16="http://schemas.microsoft.com/office/drawing/2014/main" id="{C574C61D-6FF5-4638-A611-10C4D87ED6EE}"/>
              </a:ext>
            </a:extLst>
          </p:cNvPr>
          <p:cNvSpPr>
            <a:spLocks noGrp="1" noChangeArrowheads="1"/>
          </p:cNvSpPr>
          <p:nvPr>
            <p:ph type="title"/>
          </p:nvPr>
        </p:nvSpPr>
        <p:spPr>
          <a:xfrm>
            <a:off x="1981200" y="41276"/>
            <a:ext cx="8229600" cy="1084263"/>
          </a:xfrm>
          <a:noFill/>
        </p:spPr>
        <p:txBody>
          <a:bodyPr anchor="ctr"/>
          <a:lstStyle/>
          <a:p>
            <a:pPr algn="ctr" eaLnBrk="1" hangingPunct="1"/>
            <a:r>
              <a:rPr lang="en-US" altLang="en-US" sz="1700"/>
              <a:t>(Performance)</a:t>
            </a:r>
            <a:br>
              <a:rPr lang="en-US" altLang="en-US" sz="1700"/>
            </a:br>
            <a:r>
              <a:rPr lang="en-US" altLang="en-US" sz="3400"/>
              <a:t>Accuracy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601FEB2-F39A-453A-A3C9-78F8ADE6222A}"/>
              </a:ext>
            </a:extLst>
          </p:cNvPr>
          <p:cNvSpPr>
            <a:spLocks noGrp="1" noChangeArrowheads="1"/>
          </p:cNvSpPr>
          <p:nvPr>
            <p:ph type="title"/>
          </p:nvPr>
        </p:nvSpPr>
        <p:spPr>
          <a:xfrm>
            <a:off x="1981200" y="188913"/>
            <a:ext cx="8229600" cy="1371600"/>
          </a:xfrm>
        </p:spPr>
        <p:txBody>
          <a:bodyPr/>
          <a:lstStyle/>
          <a:p>
            <a:pPr eaLnBrk="1" hangingPunct="1"/>
            <a:r>
              <a:rPr lang="en-US" altLang="en-US" sz="3800"/>
              <a:t>DSHAS</a:t>
            </a:r>
          </a:p>
        </p:txBody>
      </p:sp>
      <p:grpSp>
        <p:nvGrpSpPr>
          <p:cNvPr id="40963" name="Group 65">
            <a:extLst>
              <a:ext uri="{FF2B5EF4-FFF2-40B4-BE49-F238E27FC236}">
                <a16:creationId xmlns:a16="http://schemas.microsoft.com/office/drawing/2014/main" id="{A6D281F2-697D-4E66-B977-B51F216FA030}"/>
              </a:ext>
            </a:extLst>
          </p:cNvPr>
          <p:cNvGrpSpPr>
            <a:grpSpLocks/>
          </p:cNvGrpSpPr>
          <p:nvPr/>
        </p:nvGrpSpPr>
        <p:grpSpPr bwMode="auto">
          <a:xfrm>
            <a:off x="2063751" y="863600"/>
            <a:ext cx="5832475" cy="2349500"/>
            <a:chOff x="340" y="544"/>
            <a:chExt cx="3674" cy="1480"/>
          </a:xfrm>
        </p:grpSpPr>
        <p:sp>
          <p:nvSpPr>
            <p:cNvPr id="40969" name="AutoShape 4">
              <a:extLst>
                <a:ext uri="{FF2B5EF4-FFF2-40B4-BE49-F238E27FC236}">
                  <a16:creationId xmlns:a16="http://schemas.microsoft.com/office/drawing/2014/main" id="{919DBEA5-DA4A-4ADC-9A01-C06CA51A027A}"/>
                </a:ext>
              </a:extLst>
            </p:cNvPr>
            <p:cNvSpPr>
              <a:spLocks noChangeAspect="1" noChangeArrowheads="1"/>
            </p:cNvSpPr>
            <p:nvPr/>
          </p:nvSpPr>
          <p:spPr bwMode="auto">
            <a:xfrm>
              <a:off x="340" y="544"/>
              <a:ext cx="3674"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0" name="Rectangle 5">
              <a:extLst>
                <a:ext uri="{FF2B5EF4-FFF2-40B4-BE49-F238E27FC236}">
                  <a16:creationId xmlns:a16="http://schemas.microsoft.com/office/drawing/2014/main" id="{CFA6D955-22A3-4EC2-B2E0-27E569FEA2DE}"/>
                </a:ext>
              </a:extLst>
            </p:cNvPr>
            <p:cNvSpPr>
              <a:spLocks noChangeArrowheads="1"/>
            </p:cNvSpPr>
            <p:nvPr/>
          </p:nvSpPr>
          <p:spPr bwMode="auto">
            <a:xfrm>
              <a:off x="454" y="885"/>
              <a:ext cx="1295" cy="1057"/>
            </a:xfrm>
            <a:prstGeom prst="rect">
              <a:avLst/>
            </a:prstGeom>
            <a:solidFill>
              <a:srgbClr val="FFFFFF"/>
            </a:solidFill>
            <a:ln w="3175">
              <a:solidFill>
                <a:srgbClr val="C0C0C0"/>
              </a:solidFill>
              <a:prstDash val="sysDot"/>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1" name="Line 6">
              <a:extLst>
                <a:ext uri="{FF2B5EF4-FFF2-40B4-BE49-F238E27FC236}">
                  <a16:creationId xmlns:a16="http://schemas.microsoft.com/office/drawing/2014/main" id="{012AC3B1-FBE5-4161-85A5-72408BE68DC8}"/>
                </a:ext>
              </a:extLst>
            </p:cNvPr>
            <p:cNvSpPr>
              <a:spLocks noChangeShapeType="1"/>
            </p:cNvSpPr>
            <p:nvPr/>
          </p:nvSpPr>
          <p:spPr bwMode="auto">
            <a:xfrm>
              <a:off x="454" y="1017"/>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7">
              <a:extLst>
                <a:ext uri="{FF2B5EF4-FFF2-40B4-BE49-F238E27FC236}">
                  <a16:creationId xmlns:a16="http://schemas.microsoft.com/office/drawing/2014/main" id="{5EDF1EA1-11DE-48E8-8D72-7E07C3FE8E62}"/>
                </a:ext>
              </a:extLst>
            </p:cNvPr>
            <p:cNvSpPr>
              <a:spLocks noChangeShapeType="1"/>
            </p:cNvSpPr>
            <p:nvPr/>
          </p:nvSpPr>
          <p:spPr bwMode="auto">
            <a:xfrm>
              <a:off x="454" y="1149"/>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8">
              <a:extLst>
                <a:ext uri="{FF2B5EF4-FFF2-40B4-BE49-F238E27FC236}">
                  <a16:creationId xmlns:a16="http://schemas.microsoft.com/office/drawing/2014/main" id="{1949DF41-B1E0-42A8-B2C9-5FDCF42EAC95}"/>
                </a:ext>
              </a:extLst>
            </p:cNvPr>
            <p:cNvSpPr>
              <a:spLocks noChangeShapeType="1"/>
            </p:cNvSpPr>
            <p:nvPr/>
          </p:nvSpPr>
          <p:spPr bwMode="auto">
            <a:xfrm>
              <a:off x="454" y="1281"/>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9">
              <a:extLst>
                <a:ext uri="{FF2B5EF4-FFF2-40B4-BE49-F238E27FC236}">
                  <a16:creationId xmlns:a16="http://schemas.microsoft.com/office/drawing/2014/main" id="{98118FAE-6822-4118-B067-DE82EDD634BE}"/>
                </a:ext>
              </a:extLst>
            </p:cNvPr>
            <p:cNvSpPr>
              <a:spLocks noChangeShapeType="1"/>
            </p:cNvSpPr>
            <p:nvPr/>
          </p:nvSpPr>
          <p:spPr bwMode="auto">
            <a:xfrm>
              <a:off x="454" y="1413"/>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Line 10">
              <a:extLst>
                <a:ext uri="{FF2B5EF4-FFF2-40B4-BE49-F238E27FC236}">
                  <a16:creationId xmlns:a16="http://schemas.microsoft.com/office/drawing/2014/main" id="{F887610D-182A-4653-84B2-87AD58040FAF}"/>
                </a:ext>
              </a:extLst>
            </p:cNvPr>
            <p:cNvSpPr>
              <a:spLocks noChangeShapeType="1"/>
            </p:cNvSpPr>
            <p:nvPr/>
          </p:nvSpPr>
          <p:spPr bwMode="auto">
            <a:xfrm>
              <a:off x="454" y="1545"/>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6" name="Line 11">
              <a:extLst>
                <a:ext uri="{FF2B5EF4-FFF2-40B4-BE49-F238E27FC236}">
                  <a16:creationId xmlns:a16="http://schemas.microsoft.com/office/drawing/2014/main" id="{012BDBFA-A58D-4379-8E64-9226C426AEBE}"/>
                </a:ext>
              </a:extLst>
            </p:cNvPr>
            <p:cNvSpPr>
              <a:spLocks noChangeShapeType="1"/>
            </p:cNvSpPr>
            <p:nvPr/>
          </p:nvSpPr>
          <p:spPr bwMode="auto">
            <a:xfrm>
              <a:off x="454" y="1677"/>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2">
              <a:extLst>
                <a:ext uri="{FF2B5EF4-FFF2-40B4-BE49-F238E27FC236}">
                  <a16:creationId xmlns:a16="http://schemas.microsoft.com/office/drawing/2014/main" id="{9FFC2247-AEDD-45CE-A471-96D4D8406040}"/>
                </a:ext>
              </a:extLst>
            </p:cNvPr>
            <p:cNvSpPr>
              <a:spLocks noChangeShapeType="1"/>
            </p:cNvSpPr>
            <p:nvPr/>
          </p:nvSpPr>
          <p:spPr bwMode="auto">
            <a:xfrm>
              <a:off x="454" y="1809"/>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3">
              <a:extLst>
                <a:ext uri="{FF2B5EF4-FFF2-40B4-BE49-F238E27FC236}">
                  <a16:creationId xmlns:a16="http://schemas.microsoft.com/office/drawing/2014/main" id="{82831674-42FF-4C63-B5B2-C4FDB5979A62}"/>
                </a:ext>
              </a:extLst>
            </p:cNvPr>
            <p:cNvSpPr>
              <a:spLocks noChangeShapeType="1"/>
            </p:cNvSpPr>
            <p:nvPr/>
          </p:nvSpPr>
          <p:spPr bwMode="auto">
            <a:xfrm flipH="1" flipV="1">
              <a:off x="598" y="885"/>
              <a:ext cx="0" cy="1057"/>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4">
              <a:extLst>
                <a:ext uri="{FF2B5EF4-FFF2-40B4-BE49-F238E27FC236}">
                  <a16:creationId xmlns:a16="http://schemas.microsoft.com/office/drawing/2014/main" id="{6D0D3010-E567-4328-99EE-E8D35E246BA2}"/>
                </a:ext>
              </a:extLst>
            </p:cNvPr>
            <p:cNvSpPr>
              <a:spLocks noChangeShapeType="1"/>
            </p:cNvSpPr>
            <p:nvPr/>
          </p:nvSpPr>
          <p:spPr bwMode="auto">
            <a:xfrm flipH="1" flipV="1">
              <a:off x="742"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0" name="Line 15">
              <a:extLst>
                <a:ext uri="{FF2B5EF4-FFF2-40B4-BE49-F238E27FC236}">
                  <a16:creationId xmlns:a16="http://schemas.microsoft.com/office/drawing/2014/main" id="{B50C0EAE-1A2E-4595-8D63-CE6CBA320F50}"/>
                </a:ext>
              </a:extLst>
            </p:cNvPr>
            <p:cNvSpPr>
              <a:spLocks noChangeShapeType="1"/>
            </p:cNvSpPr>
            <p:nvPr/>
          </p:nvSpPr>
          <p:spPr bwMode="auto">
            <a:xfrm flipH="1" flipV="1">
              <a:off x="886"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1" name="Line 16">
              <a:extLst>
                <a:ext uri="{FF2B5EF4-FFF2-40B4-BE49-F238E27FC236}">
                  <a16:creationId xmlns:a16="http://schemas.microsoft.com/office/drawing/2014/main" id="{E96E5CC2-5FCA-4580-A213-4446D402BA61}"/>
                </a:ext>
              </a:extLst>
            </p:cNvPr>
            <p:cNvSpPr>
              <a:spLocks noChangeShapeType="1"/>
            </p:cNvSpPr>
            <p:nvPr/>
          </p:nvSpPr>
          <p:spPr bwMode="auto">
            <a:xfrm flipH="1" flipV="1">
              <a:off x="1029"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17">
              <a:extLst>
                <a:ext uri="{FF2B5EF4-FFF2-40B4-BE49-F238E27FC236}">
                  <a16:creationId xmlns:a16="http://schemas.microsoft.com/office/drawing/2014/main" id="{9A665787-3282-47D8-BD7D-53C2B47071AB}"/>
                </a:ext>
              </a:extLst>
            </p:cNvPr>
            <p:cNvSpPr>
              <a:spLocks noChangeShapeType="1"/>
            </p:cNvSpPr>
            <p:nvPr/>
          </p:nvSpPr>
          <p:spPr bwMode="auto">
            <a:xfrm flipH="1" flipV="1">
              <a:off x="1173"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18">
              <a:extLst>
                <a:ext uri="{FF2B5EF4-FFF2-40B4-BE49-F238E27FC236}">
                  <a16:creationId xmlns:a16="http://schemas.microsoft.com/office/drawing/2014/main" id="{BF986CEA-4E70-4B1C-872C-9FB1989A2275}"/>
                </a:ext>
              </a:extLst>
            </p:cNvPr>
            <p:cNvSpPr>
              <a:spLocks noChangeShapeType="1"/>
            </p:cNvSpPr>
            <p:nvPr/>
          </p:nvSpPr>
          <p:spPr bwMode="auto">
            <a:xfrm flipH="1" flipV="1">
              <a:off x="1317"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19">
              <a:extLst>
                <a:ext uri="{FF2B5EF4-FFF2-40B4-BE49-F238E27FC236}">
                  <a16:creationId xmlns:a16="http://schemas.microsoft.com/office/drawing/2014/main" id="{CEC47010-43F1-4C51-AC4C-3861798C5347}"/>
                </a:ext>
              </a:extLst>
            </p:cNvPr>
            <p:cNvSpPr>
              <a:spLocks noChangeShapeType="1"/>
            </p:cNvSpPr>
            <p:nvPr/>
          </p:nvSpPr>
          <p:spPr bwMode="auto">
            <a:xfrm flipH="1" flipV="1">
              <a:off x="1461"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5" name="Line 20">
              <a:extLst>
                <a:ext uri="{FF2B5EF4-FFF2-40B4-BE49-F238E27FC236}">
                  <a16:creationId xmlns:a16="http://schemas.microsoft.com/office/drawing/2014/main" id="{1BD1E1B5-D8B7-407E-8949-CAF665AF29E7}"/>
                </a:ext>
              </a:extLst>
            </p:cNvPr>
            <p:cNvSpPr>
              <a:spLocks noChangeShapeType="1"/>
            </p:cNvSpPr>
            <p:nvPr/>
          </p:nvSpPr>
          <p:spPr bwMode="auto">
            <a:xfrm flipH="1" flipV="1">
              <a:off x="1605"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6" name="Rectangle 21">
              <a:extLst>
                <a:ext uri="{FF2B5EF4-FFF2-40B4-BE49-F238E27FC236}">
                  <a16:creationId xmlns:a16="http://schemas.microsoft.com/office/drawing/2014/main" id="{4B1B802F-163A-48D2-B303-4DE88B4D7BFA}"/>
                </a:ext>
              </a:extLst>
            </p:cNvPr>
            <p:cNvSpPr>
              <a:spLocks noChangeArrowheads="1"/>
            </p:cNvSpPr>
            <p:nvPr/>
          </p:nvSpPr>
          <p:spPr bwMode="auto">
            <a:xfrm>
              <a:off x="598" y="885"/>
              <a:ext cx="1151" cy="105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7" name="Rectangle 22" descr="5%">
              <a:extLst>
                <a:ext uri="{FF2B5EF4-FFF2-40B4-BE49-F238E27FC236}">
                  <a16:creationId xmlns:a16="http://schemas.microsoft.com/office/drawing/2014/main" id="{854AE07A-FFC8-4664-823B-E33C32FE0598}"/>
                </a:ext>
              </a:extLst>
            </p:cNvPr>
            <p:cNvSpPr>
              <a:spLocks noChangeArrowheads="1"/>
            </p:cNvSpPr>
            <p:nvPr/>
          </p:nvSpPr>
          <p:spPr bwMode="auto">
            <a:xfrm>
              <a:off x="454" y="885"/>
              <a:ext cx="144" cy="1057"/>
            </a:xfrm>
            <a:prstGeom prst="rect">
              <a:avLst/>
            </a:prstGeom>
            <a:blipFill dpi="0" rotWithShape="0">
              <a:blip r:embed="rId3"/>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8" name="Rectangle 23" descr="Wide upward diagonal">
              <a:extLst>
                <a:ext uri="{FF2B5EF4-FFF2-40B4-BE49-F238E27FC236}">
                  <a16:creationId xmlns:a16="http://schemas.microsoft.com/office/drawing/2014/main" id="{B0E8977C-4815-416D-85D0-3DBD4BF675DC}"/>
                </a:ext>
              </a:extLst>
            </p:cNvPr>
            <p:cNvSpPr>
              <a:spLocks noChangeArrowheads="1"/>
            </p:cNvSpPr>
            <p:nvPr/>
          </p:nvSpPr>
          <p:spPr bwMode="auto">
            <a:xfrm>
              <a:off x="1605" y="885"/>
              <a:ext cx="144" cy="1057"/>
            </a:xfrm>
            <a:prstGeom prst="rect">
              <a:avLst/>
            </a:prstGeom>
            <a:blipFill dpi="0" rotWithShape="0">
              <a:blip r:embed="rId4"/>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9" name="Line 24">
              <a:extLst>
                <a:ext uri="{FF2B5EF4-FFF2-40B4-BE49-F238E27FC236}">
                  <a16:creationId xmlns:a16="http://schemas.microsoft.com/office/drawing/2014/main" id="{66A35A8B-D98E-4FF1-B01A-7FCECC2688D4}"/>
                </a:ext>
              </a:extLst>
            </p:cNvPr>
            <p:cNvSpPr>
              <a:spLocks noChangeShapeType="1"/>
            </p:cNvSpPr>
            <p:nvPr/>
          </p:nvSpPr>
          <p:spPr bwMode="auto">
            <a:xfrm flipV="1">
              <a:off x="454" y="1105"/>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0" name="Line 25">
              <a:extLst>
                <a:ext uri="{FF2B5EF4-FFF2-40B4-BE49-F238E27FC236}">
                  <a16:creationId xmlns:a16="http://schemas.microsoft.com/office/drawing/2014/main" id="{2BAEF9CA-70C9-4930-A874-0AD313160DBF}"/>
                </a:ext>
              </a:extLst>
            </p:cNvPr>
            <p:cNvSpPr>
              <a:spLocks noChangeShapeType="1"/>
            </p:cNvSpPr>
            <p:nvPr/>
          </p:nvSpPr>
          <p:spPr bwMode="auto">
            <a:xfrm flipV="1">
              <a:off x="1030" y="797"/>
              <a:ext cx="0"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1" name="Line 26">
              <a:extLst>
                <a:ext uri="{FF2B5EF4-FFF2-40B4-BE49-F238E27FC236}">
                  <a16:creationId xmlns:a16="http://schemas.microsoft.com/office/drawing/2014/main" id="{C2AF4987-9C95-40E3-911D-E8C4EA272E66}"/>
                </a:ext>
              </a:extLst>
            </p:cNvPr>
            <p:cNvSpPr>
              <a:spLocks noChangeShapeType="1"/>
            </p:cNvSpPr>
            <p:nvPr/>
          </p:nvSpPr>
          <p:spPr bwMode="auto">
            <a:xfrm>
              <a:off x="1030" y="1413"/>
              <a:ext cx="827"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2" name="Line 27">
              <a:extLst>
                <a:ext uri="{FF2B5EF4-FFF2-40B4-BE49-F238E27FC236}">
                  <a16:creationId xmlns:a16="http://schemas.microsoft.com/office/drawing/2014/main" id="{89D97C86-950A-4366-B777-EBEEC5BFF488}"/>
                </a:ext>
              </a:extLst>
            </p:cNvPr>
            <p:cNvSpPr>
              <a:spLocks noChangeShapeType="1"/>
            </p:cNvSpPr>
            <p:nvPr/>
          </p:nvSpPr>
          <p:spPr bwMode="auto">
            <a:xfrm flipV="1">
              <a:off x="454" y="1237"/>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3" name="Line 28">
              <a:extLst>
                <a:ext uri="{FF2B5EF4-FFF2-40B4-BE49-F238E27FC236}">
                  <a16:creationId xmlns:a16="http://schemas.microsoft.com/office/drawing/2014/main" id="{BB919B41-2AD2-4223-B945-09262906E667}"/>
                </a:ext>
              </a:extLst>
            </p:cNvPr>
            <p:cNvSpPr>
              <a:spLocks noChangeShapeType="1"/>
            </p:cNvSpPr>
            <p:nvPr/>
          </p:nvSpPr>
          <p:spPr bwMode="auto">
            <a:xfrm flipV="1">
              <a:off x="1173" y="797"/>
              <a:ext cx="1"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4" name="Text Box 29">
              <a:extLst>
                <a:ext uri="{FF2B5EF4-FFF2-40B4-BE49-F238E27FC236}">
                  <a16:creationId xmlns:a16="http://schemas.microsoft.com/office/drawing/2014/main" id="{EC522791-916A-4F13-8E17-8EAD449BC0AB}"/>
                </a:ext>
              </a:extLst>
            </p:cNvPr>
            <p:cNvSpPr txBox="1">
              <a:spLocks noChangeArrowheads="1"/>
            </p:cNvSpPr>
            <p:nvPr/>
          </p:nvSpPr>
          <p:spPr bwMode="auto">
            <a:xfrm>
              <a:off x="794" y="626"/>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0995" name="Text Box 30">
              <a:extLst>
                <a:ext uri="{FF2B5EF4-FFF2-40B4-BE49-F238E27FC236}">
                  <a16:creationId xmlns:a16="http://schemas.microsoft.com/office/drawing/2014/main" id="{AA347532-CDE6-4A08-99A8-2F8C0E7BA4A0}"/>
                </a:ext>
              </a:extLst>
            </p:cNvPr>
            <p:cNvSpPr txBox="1">
              <a:spLocks noChangeArrowheads="1"/>
            </p:cNvSpPr>
            <p:nvPr/>
          </p:nvSpPr>
          <p:spPr bwMode="auto">
            <a:xfrm>
              <a:off x="1097" y="626"/>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0996" name="Text Box 31">
              <a:extLst>
                <a:ext uri="{FF2B5EF4-FFF2-40B4-BE49-F238E27FC236}">
                  <a16:creationId xmlns:a16="http://schemas.microsoft.com/office/drawing/2014/main" id="{160334D8-67A9-4924-82C4-A4A6B11B54D9}"/>
                </a:ext>
              </a:extLst>
            </p:cNvPr>
            <p:cNvSpPr txBox="1">
              <a:spLocks noChangeArrowheads="1"/>
            </p:cNvSpPr>
            <p:nvPr/>
          </p:nvSpPr>
          <p:spPr bwMode="auto">
            <a:xfrm>
              <a:off x="1677" y="1413"/>
              <a:ext cx="25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X</a:t>
              </a:r>
              <a:r>
                <a:rPr lang="en-US" altLang="en-US" sz="1200" b="1" baseline="-25000">
                  <a:latin typeface="Times New Roman" panose="02020603050405020304" pitchFamily="18" charset="0"/>
                </a:rPr>
                <a:t>t</a:t>
              </a:r>
              <a:endParaRPr lang="en-US" altLang="en-US" sz="1800"/>
            </a:p>
          </p:txBody>
        </p:sp>
        <p:sp>
          <p:nvSpPr>
            <p:cNvPr id="40997" name="Line 32">
              <a:extLst>
                <a:ext uri="{FF2B5EF4-FFF2-40B4-BE49-F238E27FC236}">
                  <a16:creationId xmlns:a16="http://schemas.microsoft.com/office/drawing/2014/main" id="{D21CDD56-AE7D-442F-958E-70FFB80DDD16}"/>
                </a:ext>
              </a:extLst>
            </p:cNvPr>
            <p:cNvSpPr>
              <a:spLocks noChangeShapeType="1"/>
            </p:cNvSpPr>
            <p:nvPr/>
          </p:nvSpPr>
          <p:spPr bwMode="auto">
            <a:xfrm flipV="1">
              <a:off x="454" y="973"/>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8" name="AutoShape 33">
              <a:extLst>
                <a:ext uri="{FF2B5EF4-FFF2-40B4-BE49-F238E27FC236}">
                  <a16:creationId xmlns:a16="http://schemas.microsoft.com/office/drawing/2014/main" id="{57235150-69E7-49A8-BDB3-E5FE86AED20B}"/>
                </a:ext>
              </a:extLst>
            </p:cNvPr>
            <p:cNvSpPr>
              <a:spLocks noChangeArrowheads="1"/>
            </p:cNvSpPr>
            <p:nvPr/>
          </p:nvSpPr>
          <p:spPr bwMode="auto">
            <a:xfrm>
              <a:off x="998" y="1284"/>
              <a:ext cx="220" cy="24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99" name="AutoShape 35">
              <a:extLst>
                <a:ext uri="{FF2B5EF4-FFF2-40B4-BE49-F238E27FC236}">
                  <a16:creationId xmlns:a16="http://schemas.microsoft.com/office/drawing/2014/main" id="{7E2B072B-A9CA-4C24-A03F-688018AD9907}"/>
                </a:ext>
              </a:extLst>
            </p:cNvPr>
            <p:cNvSpPr>
              <a:spLocks noChangeArrowheads="1"/>
            </p:cNvSpPr>
            <p:nvPr/>
          </p:nvSpPr>
          <p:spPr bwMode="auto">
            <a:xfrm>
              <a:off x="1569" y="943"/>
              <a:ext cx="220" cy="17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00" name="Text Box 36">
              <a:extLst>
                <a:ext uri="{FF2B5EF4-FFF2-40B4-BE49-F238E27FC236}">
                  <a16:creationId xmlns:a16="http://schemas.microsoft.com/office/drawing/2014/main" id="{9AF7AD2C-3FB3-4819-9B09-F6B846AA9C55}"/>
                </a:ext>
              </a:extLst>
            </p:cNvPr>
            <p:cNvSpPr txBox="1">
              <a:spLocks noChangeArrowheads="1"/>
            </p:cNvSpPr>
            <p:nvPr/>
          </p:nvSpPr>
          <p:spPr bwMode="auto">
            <a:xfrm>
              <a:off x="1172" y="1531"/>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01" name="Text Box 37">
              <a:extLst>
                <a:ext uri="{FF2B5EF4-FFF2-40B4-BE49-F238E27FC236}">
                  <a16:creationId xmlns:a16="http://schemas.microsoft.com/office/drawing/2014/main" id="{1590CB7B-9C8E-40BB-97AB-F338362210BE}"/>
                </a:ext>
              </a:extLst>
            </p:cNvPr>
            <p:cNvSpPr txBox="1">
              <a:spLocks noChangeArrowheads="1"/>
            </p:cNvSpPr>
            <p:nvPr/>
          </p:nvSpPr>
          <p:spPr bwMode="auto">
            <a:xfrm>
              <a:off x="1399" y="873"/>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02" name="Text Box 39">
              <a:extLst>
                <a:ext uri="{FF2B5EF4-FFF2-40B4-BE49-F238E27FC236}">
                  <a16:creationId xmlns:a16="http://schemas.microsoft.com/office/drawing/2014/main" id="{79B91A3C-C79B-4627-B654-8A24C1B911D2}"/>
                </a:ext>
              </a:extLst>
            </p:cNvPr>
            <p:cNvSpPr txBox="1">
              <a:spLocks noChangeArrowheads="1"/>
            </p:cNvSpPr>
            <p:nvPr/>
          </p:nvSpPr>
          <p:spPr bwMode="auto">
            <a:xfrm>
              <a:off x="416" y="708"/>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out</a:t>
              </a:r>
              <a:endParaRPr lang="en-US" altLang="en-US" sz="1800"/>
            </a:p>
          </p:txBody>
        </p:sp>
        <p:sp>
          <p:nvSpPr>
            <p:cNvPr id="41003" name="Text Box 40">
              <a:extLst>
                <a:ext uri="{FF2B5EF4-FFF2-40B4-BE49-F238E27FC236}">
                  <a16:creationId xmlns:a16="http://schemas.microsoft.com/office/drawing/2014/main" id="{2238708F-3AFC-409D-8E7A-1901D992A2F8}"/>
                </a:ext>
              </a:extLst>
            </p:cNvPr>
            <p:cNvSpPr txBox="1">
              <a:spLocks noChangeArrowheads="1"/>
            </p:cNvSpPr>
            <p:nvPr/>
          </p:nvSpPr>
          <p:spPr bwMode="auto">
            <a:xfrm>
              <a:off x="1595" y="708"/>
              <a:ext cx="33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in</a:t>
              </a:r>
              <a:r>
                <a:rPr lang="en-US" altLang="en-US" sz="1200" b="1" baseline="-25000">
                  <a:latin typeface="Times New Roman" panose="02020603050405020304" pitchFamily="18" charset="0"/>
                </a:rPr>
                <a:t> </a:t>
              </a:r>
              <a:endParaRPr lang="en-US" altLang="en-US" sz="1800"/>
            </a:p>
          </p:txBody>
        </p:sp>
        <p:pic>
          <p:nvPicPr>
            <p:cNvPr id="41004" name="Picture 41">
              <a:extLst>
                <a:ext uri="{FF2B5EF4-FFF2-40B4-BE49-F238E27FC236}">
                  <a16:creationId xmlns:a16="http://schemas.microsoft.com/office/drawing/2014/main" id="{64A89600-0553-4A18-83A8-6997FE075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9936" t="21733" r="18275" b="68990"/>
            <a:stretch>
              <a:fillRect/>
            </a:stretch>
          </p:blipFill>
          <p:spPr bwMode="auto">
            <a:xfrm>
              <a:off x="3291" y="939"/>
              <a:ext cx="681"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42">
              <a:extLst>
                <a:ext uri="{FF2B5EF4-FFF2-40B4-BE49-F238E27FC236}">
                  <a16:creationId xmlns:a16="http://schemas.microsoft.com/office/drawing/2014/main" id="{3C030467-D9E1-4A13-BAE4-38B1A66DD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506" t="61421" r="49699" b="19516"/>
            <a:stretch>
              <a:fillRect/>
            </a:stretch>
          </p:blipFill>
          <p:spPr bwMode="auto">
            <a:xfrm>
              <a:off x="1929" y="1131"/>
              <a:ext cx="908"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6" name="Text Box 43">
              <a:extLst>
                <a:ext uri="{FF2B5EF4-FFF2-40B4-BE49-F238E27FC236}">
                  <a16:creationId xmlns:a16="http://schemas.microsoft.com/office/drawing/2014/main" id="{B4A3B6E2-15B7-4504-8F35-41B3FC57EA94}"/>
                </a:ext>
              </a:extLst>
            </p:cNvPr>
            <p:cNvSpPr txBox="1">
              <a:spLocks noChangeArrowheads="1"/>
            </p:cNvSpPr>
            <p:nvPr/>
          </p:nvSpPr>
          <p:spPr bwMode="auto">
            <a:xfrm>
              <a:off x="2771" y="1362"/>
              <a:ext cx="29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7" name="Text Box 44">
              <a:extLst>
                <a:ext uri="{FF2B5EF4-FFF2-40B4-BE49-F238E27FC236}">
                  <a16:creationId xmlns:a16="http://schemas.microsoft.com/office/drawing/2014/main" id="{195E766B-E192-46D9-B21A-075EA5749A4A}"/>
                </a:ext>
              </a:extLst>
            </p:cNvPr>
            <p:cNvSpPr txBox="1">
              <a:spLocks noChangeArrowheads="1"/>
            </p:cNvSpPr>
            <p:nvPr/>
          </p:nvSpPr>
          <p:spPr bwMode="auto">
            <a:xfrm>
              <a:off x="2771" y="1624"/>
              <a:ext cx="29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8" name="Text Box 45">
              <a:extLst>
                <a:ext uri="{FF2B5EF4-FFF2-40B4-BE49-F238E27FC236}">
                  <a16:creationId xmlns:a16="http://schemas.microsoft.com/office/drawing/2014/main" id="{FD0C224A-123B-4A5E-AD79-40A4491CF4BB}"/>
                </a:ext>
              </a:extLst>
            </p:cNvPr>
            <p:cNvSpPr txBox="1">
              <a:spLocks noChangeArrowheads="1"/>
            </p:cNvSpPr>
            <p:nvPr/>
          </p:nvSpPr>
          <p:spPr bwMode="auto">
            <a:xfrm>
              <a:off x="1929" y="955"/>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1009" name="Text Box 46">
              <a:extLst>
                <a:ext uri="{FF2B5EF4-FFF2-40B4-BE49-F238E27FC236}">
                  <a16:creationId xmlns:a16="http://schemas.microsoft.com/office/drawing/2014/main" id="{EF02C167-324D-4B5C-BBD5-EF8764CE68C9}"/>
                </a:ext>
              </a:extLst>
            </p:cNvPr>
            <p:cNvSpPr txBox="1">
              <a:spLocks noChangeArrowheads="1"/>
            </p:cNvSpPr>
            <p:nvPr/>
          </p:nvSpPr>
          <p:spPr bwMode="auto">
            <a:xfrm>
              <a:off x="2534" y="955"/>
              <a:ext cx="40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1010" name="Line 47">
              <a:extLst>
                <a:ext uri="{FF2B5EF4-FFF2-40B4-BE49-F238E27FC236}">
                  <a16:creationId xmlns:a16="http://schemas.microsoft.com/office/drawing/2014/main" id="{C3EDBC28-B5DA-42B2-BFAE-C5BC904FBEE4}"/>
                </a:ext>
              </a:extLst>
            </p:cNvPr>
            <p:cNvSpPr>
              <a:spLocks noChangeShapeType="1"/>
            </p:cNvSpPr>
            <p:nvPr/>
          </p:nvSpPr>
          <p:spPr bwMode="auto">
            <a:xfrm>
              <a:off x="2080" y="1542"/>
              <a:ext cx="75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48">
              <a:extLst>
                <a:ext uri="{FF2B5EF4-FFF2-40B4-BE49-F238E27FC236}">
                  <a16:creationId xmlns:a16="http://schemas.microsoft.com/office/drawing/2014/main" id="{B3462C91-2CA1-4858-8BE1-9ED71F563C79}"/>
                </a:ext>
              </a:extLst>
            </p:cNvPr>
            <p:cNvSpPr>
              <a:spLocks noChangeShapeType="1"/>
            </p:cNvSpPr>
            <p:nvPr/>
          </p:nvSpPr>
          <p:spPr bwMode="auto">
            <a:xfrm>
              <a:off x="2698" y="1821"/>
              <a:ext cx="139"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49">
              <a:extLst>
                <a:ext uri="{FF2B5EF4-FFF2-40B4-BE49-F238E27FC236}">
                  <a16:creationId xmlns:a16="http://schemas.microsoft.com/office/drawing/2014/main" id="{3DC1C56A-FC14-42CE-A726-B2320D2860F3}"/>
                </a:ext>
              </a:extLst>
            </p:cNvPr>
            <p:cNvSpPr>
              <a:spLocks noChangeShapeType="1"/>
            </p:cNvSpPr>
            <p:nvPr/>
          </p:nvSpPr>
          <p:spPr bwMode="auto">
            <a:xfrm>
              <a:off x="3291" y="1350"/>
              <a:ext cx="0" cy="2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50">
              <a:extLst>
                <a:ext uri="{FF2B5EF4-FFF2-40B4-BE49-F238E27FC236}">
                  <a16:creationId xmlns:a16="http://schemas.microsoft.com/office/drawing/2014/main" id="{B10D9BD0-258B-464B-BE74-A13856317918}"/>
                </a:ext>
              </a:extLst>
            </p:cNvPr>
            <p:cNvSpPr>
              <a:spLocks noChangeShapeType="1"/>
            </p:cNvSpPr>
            <p:nvPr/>
          </p:nvSpPr>
          <p:spPr bwMode="auto">
            <a:xfrm>
              <a:off x="3442" y="1268"/>
              <a:ext cx="0" cy="32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51">
              <a:extLst>
                <a:ext uri="{FF2B5EF4-FFF2-40B4-BE49-F238E27FC236}">
                  <a16:creationId xmlns:a16="http://schemas.microsoft.com/office/drawing/2014/main" id="{3BDBC802-62D9-4F0F-9BDC-B5E210B1AD6F}"/>
                </a:ext>
              </a:extLst>
            </p:cNvPr>
            <p:cNvSpPr>
              <a:spLocks noChangeShapeType="1"/>
            </p:cNvSpPr>
            <p:nvPr/>
          </p:nvSpPr>
          <p:spPr bwMode="auto">
            <a:xfrm>
              <a:off x="3959" y="939"/>
              <a:ext cx="1" cy="65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AutoShape 52">
              <a:extLst>
                <a:ext uri="{FF2B5EF4-FFF2-40B4-BE49-F238E27FC236}">
                  <a16:creationId xmlns:a16="http://schemas.microsoft.com/office/drawing/2014/main" id="{0915C574-97AC-4131-B716-D02F33F567C7}"/>
                </a:ext>
              </a:extLst>
            </p:cNvPr>
            <p:cNvSpPr>
              <a:spLocks/>
            </p:cNvSpPr>
            <p:nvPr/>
          </p:nvSpPr>
          <p:spPr bwMode="auto">
            <a:xfrm rot="5400000">
              <a:off x="3321" y="1639"/>
              <a:ext cx="92" cy="151"/>
            </a:xfrm>
            <a:prstGeom prst="rightBrace">
              <a:avLst>
                <a:gd name="adj1" fmla="val 1367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6" name="AutoShape 53">
              <a:extLst>
                <a:ext uri="{FF2B5EF4-FFF2-40B4-BE49-F238E27FC236}">
                  <a16:creationId xmlns:a16="http://schemas.microsoft.com/office/drawing/2014/main" id="{44421378-2F63-4963-A865-89D921CB95C8}"/>
                </a:ext>
              </a:extLst>
            </p:cNvPr>
            <p:cNvSpPr>
              <a:spLocks/>
            </p:cNvSpPr>
            <p:nvPr/>
          </p:nvSpPr>
          <p:spPr bwMode="auto">
            <a:xfrm rot="5400000">
              <a:off x="3666" y="1455"/>
              <a:ext cx="82" cy="530"/>
            </a:xfrm>
            <a:prstGeom prst="rightBrace">
              <a:avLst>
                <a:gd name="adj1" fmla="val 5386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7" name="Text Box 54">
              <a:extLst>
                <a:ext uri="{FF2B5EF4-FFF2-40B4-BE49-F238E27FC236}">
                  <a16:creationId xmlns:a16="http://schemas.microsoft.com/office/drawing/2014/main" id="{8859D0AE-62FE-4D86-A651-778F54F89685}"/>
                </a:ext>
              </a:extLst>
            </p:cNvPr>
            <p:cNvSpPr txBox="1">
              <a:spLocks noChangeArrowheads="1"/>
            </p:cNvSpPr>
            <p:nvPr/>
          </p:nvSpPr>
          <p:spPr bwMode="auto">
            <a:xfrm>
              <a:off x="3260" y="1695"/>
              <a:ext cx="2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w</a:t>
              </a:r>
              <a:r>
                <a:rPr lang="en-US" altLang="en-US" sz="1200" b="1" baseline="-25000">
                  <a:latin typeface="Times New Roman" panose="02020603050405020304" pitchFamily="18" charset="0"/>
                </a:rPr>
                <a:t>1</a:t>
              </a:r>
              <a:endParaRPr lang="en-US" altLang="en-US" sz="1800"/>
            </a:p>
          </p:txBody>
        </p:sp>
        <p:sp>
          <p:nvSpPr>
            <p:cNvPr id="41018" name="Text Box 55">
              <a:extLst>
                <a:ext uri="{FF2B5EF4-FFF2-40B4-BE49-F238E27FC236}">
                  <a16:creationId xmlns:a16="http://schemas.microsoft.com/office/drawing/2014/main" id="{9AB69C95-6357-4BE9-BFF2-9C9FBDC78BF7}"/>
                </a:ext>
              </a:extLst>
            </p:cNvPr>
            <p:cNvSpPr txBox="1">
              <a:spLocks noChangeArrowheads="1"/>
            </p:cNvSpPr>
            <p:nvPr/>
          </p:nvSpPr>
          <p:spPr bwMode="auto">
            <a:xfrm>
              <a:off x="3518" y="1695"/>
              <a:ext cx="37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1-w</a:t>
              </a:r>
              <a:r>
                <a:rPr lang="en-US" altLang="en-US" sz="1200" b="1" baseline="-25000">
                  <a:latin typeface="Times New Roman" panose="02020603050405020304" pitchFamily="18" charset="0"/>
                </a:rPr>
                <a:t>1</a:t>
              </a:r>
              <a:endParaRPr lang="en-US" altLang="en-US" sz="1800"/>
            </a:p>
          </p:txBody>
        </p:sp>
        <p:sp>
          <p:nvSpPr>
            <p:cNvPr id="41019" name="Text Box 56">
              <a:extLst>
                <a:ext uri="{FF2B5EF4-FFF2-40B4-BE49-F238E27FC236}">
                  <a16:creationId xmlns:a16="http://schemas.microsoft.com/office/drawing/2014/main" id="{3301728C-26E1-4DDD-824F-D493CAEA0A65}"/>
                </a:ext>
              </a:extLst>
            </p:cNvPr>
            <p:cNvSpPr txBox="1">
              <a:spLocks noChangeArrowheads="1"/>
            </p:cNvSpPr>
            <p:nvPr/>
          </p:nvSpPr>
          <p:spPr bwMode="auto">
            <a:xfrm>
              <a:off x="2383" y="626"/>
              <a:ext cx="151"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20" name="Text Box 57">
              <a:extLst>
                <a:ext uri="{FF2B5EF4-FFF2-40B4-BE49-F238E27FC236}">
                  <a16:creationId xmlns:a16="http://schemas.microsoft.com/office/drawing/2014/main" id="{BDBC4B61-00A1-4929-8961-46F0F3A7479B}"/>
                </a:ext>
              </a:extLst>
            </p:cNvPr>
            <p:cNvSpPr txBox="1">
              <a:spLocks noChangeArrowheads="1"/>
            </p:cNvSpPr>
            <p:nvPr/>
          </p:nvSpPr>
          <p:spPr bwMode="auto">
            <a:xfrm>
              <a:off x="3593" y="626"/>
              <a:ext cx="152"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21" name="AutoShape 58">
              <a:extLst>
                <a:ext uri="{FF2B5EF4-FFF2-40B4-BE49-F238E27FC236}">
                  <a16:creationId xmlns:a16="http://schemas.microsoft.com/office/drawing/2014/main" id="{7F36B06A-1E56-4A57-9A3E-CE6279BBB7A5}"/>
                </a:ext>
              </a:extLst>
            </p:cNvPr>
            <p:cNvSpPr>
              <a:spLocks/>
            </p:cNvSpPr>
            <p:nvPr/>
          </p:nvSpPr>
          <p:spPr bwMode="auto">
            <a:xfrm>
              <a:off x="1626" y="1156"/>
              <a:ext cx="76" cy="246"/>
            </a:xfrm>
            <a:prstGeom prst="rightBrace">
              <a:avLst>
                <a:gd name="adj1" fmla="val 2697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22" name="Text Box 59">
              <a:extLst>
                <a:ext uri="{FF2B5EF4-FFF2-40B4-BE49-F238E27FC236}">
                  <a16:creationId xmlns:a16="http://schemas.microsoft.com/office/drawing/2014/main" id="{2AFAC45E-60BE-40DA-9F05-8709BE3784D2}"/>
                </a:ext>
              </a:extLst>
            </p:cNvPr>
            <p:cNvSpPr txBox="1">
              <a:spLocks noChangeArrowheads="1"/>
            </p:cNvSpPr>
            <p:nvPr/>
          </p:nvSpPr>
          <p:spPr bwMode="auto">
            <a:xfrm>
              <a:off x="1626" y="1120"/>
              <a:ext cx="3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 </a:t>
              </a:r>
              <a:endParaRPr lang="en-US" altLang="en-US" sz="1800"/>
            </a:p>
          </p:txBody>
        </p:sp>
      </p:grpSp>
      <p:sp>
        <p:nvSpPr>
          <p:cNvPr id="40964" name="Text Box 60">
            <a:extLst>
              <a:ext uri="{FF2B5EF4-FFF2-40B4-BE49-F238E27FC236}">
                <a16:creationId xmlns:a16="http://schemas.microsoft.com/office/drawing/2014/main" id="{E08B897D-C8ED-4447-915F-ABA667E4D762}"/>
              </a:ext>
            </a:extLst>
          </p:cNvPr>
          <p:cNvSpPr txBox="1">
            <a:spLocks noChangeArrowheads="1"/>
          </p:cNvSpPr>
          <p:nvPr/>
        </p:nvSpPr>
        <p:spPr bwMode="auto">
          <a:xfrm>
            <a:off x="3863976" y="911225"/>
            <a:ext cx="41767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X-Driven Update</a:t>
            </a:r>
          </a:p>
        </p:txBody>
      </p:sp>
      <p:pic>
        <p:nvPicPr>
          <p:cNvPr id="40965" name="Picture 61">
            <a:extLst>
              <a:ext uri="{FF2B5EF4-FFF2-40B4-BE49-F238E27FC236}">
                <a16:creationId xmlns:a16="http://schemas.microsoft.com/office/drawing/2014/main" id="{0DA0EA08-47BA-4335-9B3A-DB3912A41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25" t="27365" r="18994" b="27365"/>
          <a:stretch>
            <a:fillRect/>
          </a:stretch>
        </p:blipFill>
        <p:spPr bwMode="auto">
          <a:xfrm>
            <a:off x="4368800" y="3414714"/>
            <a:ext cx="59769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62">
            <a:extLst>
              <a:ext uri="{FF2B5EF4-FFF2-40B4-BE49-F238E27FC236}">
                <a16:creationId xmlns:a16="http://schemas.microsoft.com/office/drawing/2014/main" id="{C1446565-2FAB-4321-BC75-EABB888465B4}"/>
              </a:ext>
            </a:extLst>
          </p:cNvPr>
          <p:cNvSpPr txBox="1">
            <a:spLocks noChangeArrowheads="1"/>
          </p:cNvSpPr>
          <p:nvPr/>
        </p:nvSpPr>
        <p:spPr bwMode="auto">
          <a:xfrm>
            <a:off x="6311901" y="3259138"/>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Y-Driven Update</a:t>
            </a:r>
          </a:p>
        </p:txBody>
      </p:sp>
      <p:sp>
        <p:nvSpPr>
          <p:cNvPr id="40967" name="Rectangle 63">
            <a:extLst>
              <a:ext uri="{FF2B5EF4-FFF2-40B4-BE49-F238E27FC236}">
                <a16:creationId xmlns:a16="http://schemas.microsoft.com/office/drawing/2014/main" id="{390E53BC-9F86-433A-A2F3-A60974D1ABB7}"/>
              </a:ext>
            </a:extLst>
          </p:cNvPr>
          <p:cNvSpPr>
            <a:spLocks noChangeArrowheads="1"/>
          </p:cNvSpPr>
          <p:nvPr/>
        </p:nvSpPr>
        <p:spPr bwMode="auto">
          <a:xfrm>
            <a:off x="4367213" y="3213100"/>
            <a:ext cx="5905500" cy="2952750"/>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68" name="Rectangle 64">
            <a:extLst>
              <a:ext uri="{FF2B5EF4-FFF2-40B4-BE49-F238E27FC236}">
                <a16:creationId xmlns:a16="http://schemas.microsoft.com/office/drawing/2014/main" id="{E7DF2FFC-E283-4BA7-BCD1-D796CB299FB0}"/>
              </a:ext>
            </a:extLst>
          </p:cNvPr>
          <p:cNvSpPr>
            <a:spLocks noChangeArrowheads="1"/>
          </p:cNvSpPr>
          <p:nvPr/>
        </p:nvSpPr>
        <p:spPr bwMode="auto">
          <a:xfrm>
            <a:off x="2063751" y="836613"/>
            <a:ext cx="6119813" cy="23050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solidFill>
                <a:schemeClr val="bg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953322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algorithms such as Fast Slant Stack and Two-Scale Recursion. </a:t>
            </a:r>
          </a:p>
          <a:p>
            <a:endParaRPr lang="en-US"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6" name="Picture 5">
            <a:extLst>
              <a:ext uri="{FF2B5EF4-FFF2-40B4-BE49-F238E27FC236}">
                <a16:creationId xmlns:a16="http://schemas.microsoft.com/office/drawing/2014/main" id="{906CB6CB-AED7-4130-99F0-1A427FBCDBE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707427"/>
            <a:ext cx="3395652" cy="1425115"/>
          </a:xfrm>
          <a:prstGeom prst="rect">
            <a:avLst/>
          </a:prstGeom>
        </p:spPr>
      </p:pic>
      <p:pic>
        <p:nvPicPr>
          <p:cNvPr id="8" name="Picture 7">
            <a:extLst>
              <a:ext uri="{FF2B5EF4-FFF2-40B4-BE49-F238E27FC236}">
                <a16:creationId xmlns:a16="http://schemas.microsoft.com/office/drawing/2014/main" id="{BB5133B2-11DB-4933-BB31-CF46E3D2EC4D}"/>
              </a:ext>
            </a:extLst>
          </p:cNvPr>
          <p:cNvPicPr/>
          <p:nvPr/>
        </p:nvPicPr>
        <p:blipFill>
          <a:blip r:embed="rId4">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992984" y="4929352"/>
            <a:ext cx="2883932" cy="1928648"/>
          </a:xfrm>
          <a:prstGeom prst="rect">
            <a:avLst/>
          </a:prstGeom>
          <a:noFill/>
          <a:ln>
            <a:noFill/>
          </a:ln>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075"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75523E2-49BD-48A6-9476-F52BC1E3EC74}"/>
                  </a:ext>
                </a:extLst>
              </p:cNvPr>
              <p:cNvSpPr/>
              <p:nvPr/>
            </p:nvSpPr>
            <p:spPr>
              <a:xfrm>
                <a:off x="7736514" y="4073474"/>
                <a:ext cx="346832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073474"/>
                <a:ext cx="3468321"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1569</Words>
  <Application>Microsoft Office PowerPoint</Application>
  <PresentationFormat>Widescreen</PresentationFormat>
  <Paragraphs>291</Paragraphs>
  <Slides>29</Slides>
  <Notes>24</Notes>
  <HiddenSlides>0</HiddenSlides>
  <MMClips>9</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29</vt:i4>
      </vt:variant>
    </vt:vector>
  </HeadingPairs>
  <TitlesOfParts>
    <vt:vector size="43" baseType="lpstr">
      <vt:lpstr>Arial</vt:lpstr>
      <vt:lpstr>Calibri</vt:lpstr>
      <vt:lpstr>Cambria Math</vt:lpstr>
      <vt:lpstr>Franklin Gothic Book</vt:lpstr>
      <vt:lpstr>Franklin Gothic Demi</vt:lpstr>
      <vt:lpstr>Garamond</vt:lpstr>
      <vt:lpstr>Times New Roman</vt:lpstr>
      <vt:lpstr>Wingdings</vt:lpstr>
      <vt:lpstr>Wingdings 2</vt:lpstr>
      <vt:lpstr>Wingdings 3</vt:lpstr>
      <vt:lpstr>DividendVTI</vt:lpstr>
      <vt:lpstr>משוואה</vt:lpstr>
      <vt:lpstr>תרשים</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  Computation of the Discrete X-ray Transform. Direct Evaluation Methods</vt:lpstr>
      <vt:lpstr>(Background)  Computation of the Discrete X-ray Transform. Fourier-Domain Based Methods</vt:lpstr>
      <vt:lpstr>PowerPoint Presentation</vt:lpstr>
      <vt:lpstr>Multiframe Dim Target Detection (MFD)</vt:lpstr>
      <vt:lpstr>(SHAS) Motivation: Desired X-Ray Transform Algorithm Performance Measures</vt:lpstr>
      <vt:lpstr>(Algorithm) SHAS Algorithm Properties</vt:lpstr>
      <vt:lpstr>PowerPoint Presentation</vt:lpstr>
      <vt:lpstr>PowerPoint Presentation</vt:lpstr>
      <vt:lpstr>PowerPoint Presentation</vt:lpstr>
      <vt:lpstr>PowerPoint Presentation</vt:lpstr>
      <vt:lpstr>PowerPoint Presentation</vt:lpstr>
      <vt:lpstr>(Performance) Speed</vt:lpstr>
      <vt:lpstr>(Performance) Accuracy</vt:lpstr>
      <vt:lpstr>Dynamic SHAS Algorithm (DSHAS)  Sliding Window Approach</vt:lpstr>
      <vt:lpstr>DSHAS</vt:lpstr>
      <vt:lpstr>DSHAS: Why Sliding Window ?</vt:lpstr>
      <vt:lpstr>Dynamic SHAS Algorithm (DSHAS)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2020-02-18T10:25:04Z</dcterms:modified>
</cp:coreProperties>
</file>